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Goudy" panose="020B0604020202020204" charset="0"/>
      <p:regular r:id="rId20"/>
    </p:embeddedFont>
    <p:embeddedFont>
      <p:font typeface="Goudy Bold" panose="020B0604020202020204" charset="0"/>
      <p:regular r:id="rId21"/>
    </p:embeddedFont>
    <p:embeddedFont>
      <p:font typeface="Goudy Italics" panose="020B0604020202020204" charset="0"/>
      <p:regular r:id="rId22"/>
    </p:embeddedFont>
    <p:embeddedFont>
      <p:font typeface="Roca Two" panose="020B0604020202020204" charset="0"/>
      <p:regular r:id="rId23"/>
    </p:embeddedFont>
    <p:embeddedFont>
      <p:font typeface="Roca Two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Vvfr_2euIFo" TargetMode="External"/><Relationship Id="rId2" Type="http://schemas.openxmlformats.org/officeDocument/2006/relationships/hyperlink" Target="https://www.youtube.com/watch?v=bQtsJl1RjC0"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20330066"/>
          </a:xfrm>
          <a:custGeom>
            <a:avLst/>
            <a:gdLst/>
            <a:ahLst/>
            <a:cxnLst/>
            <a:rect l="l" t="t" r="r" b="b"/>
            <a:pathLst>
              <a:path w="18288000" h="20330066">
                <a:moveTo>
                  <a:pt x="0" y="0"/>
                </a:moveTo>
                <a:lnTo>
                  <a:pt x="18288000" y="0"/>
                </a:lnTo>
                <a:lnTo>
                  <a:pt x="18288000" y="20330066"/>
                </a:lnTo>
                <a:lnTo>
                  <a:pt x="0" y="20330066"/>
                </a:lnTo>
                <a:lnTo>
                  <a:pt x="0" y="0"/>
                </a:lnTo>
                <a:close/>
              </a:path>
            </a:pathLst>
          </a:custGeom>
          <a:blipFill>
            <a:blip r:embed="rId2"/>
            <a:stretch>
              <a:fillRect t="-13027" b="-13027"/>
            </a:stretch>
          </a:blipFill>
        </p:spPr>
        <p:txBody>
          <a:bodyPr/>
          <a:lstStyle/>
          <a:p>
            <a:endParaRPr lang="en-GB"/>
          </a:p>
        </p:txBody>
      </p:sp>
      <p:sp>
        <p:nvSpPr>
          <p:cNvPr id="3" name="Freeform 3"/>
          <p:cNvSpPr/>
          <p:nvPr/>
        </p:nvSpPr>
        <p:spPr>
          <a:xfrm>
            <a:off x="0" y="-10043066"/>
            <a:ext cx="18288000" cy="20330066"/>
          </a:xfrm>
          <a:custGeom>
            <a:avLst/>
            <a:gdLst/>
            <a:ahLst/>
            <a:cxnLst/>
            <a:rect l="l" t="t" r="r" b="b"/>
            <a:pathLst>
              <a:path w="18288000" h="20330066">
                <a:moveTo>
                  <a:pt x="0" y="0"/>
                </a:moveTo>
                <a:lnTo>
                  <a:pt x="18288000" y="0"/>
                </a:lnTo>
                <a:lnTo>
                  <a:pt x="18288000" y="20330066"/>
                </a:lnTo>
                <a:lnTo>
                  <a:pt x="0" y="20330066"/>
                </a:lnTo>
                <a:lnTo>
                  <a:pt x="0" y="0"/>
                </a:lnTo>
                <a:close/>
              </a:path>
            </a:pathLst>
          </a:custGeom>
          <a:blipFill>
            <a:blip r:embed="rId2"/>
            <a:stretch>
              <a:fillRect t="-13027" b="-13027"/>
            </a:stretch>
          </a:blipFill>
        </p:spPr>
        <p:txBody>
          <a:bodyPr/>
          <a:lstStyle/>
          <a:p>
            <a:endParaRPr lang="en-GB"/>
          </a:p>
        </p:txBody>
      </p:sp>
      <p:sp>
        <p:nvSpPr>
          <p:cNvPr id="4" name="Freeform 4"/>
          <p:cNvSpPr/>
          <p:nvPr/>
        </p:nvSpPr>
        <p:spPr>
          <a:xfrm>
            <a:off x="6802682" y="1028700"/>
            <a:ext cx="4682636" cy="892238"/>
          </a:xfrm>
          <a:custGeom>
            <a:avLst/>
            <a:gdLst/>
            <a:ahLst/>
            <a:cxnLst/>
            <a:rect l="l" t="t" r="r" b="b"/>
            <a:pathLst>
              <a:path w="4682636" h="892238">
                <a:moveTo>
                  <a:pt x="0" y="0"/>
                </a:moveTo>
                <a:lnTo>
                  <a:pt x="4682636" y="0"/>
                </a:lnTo>
                <a:lnTo>
                  <a:pt x="4682636" y="892238"/>
                </a:lnTo>
                <a:lnTo>
                  <a:pt x="0" y="892238"/>
                </a:lnTo>
                <a:lnTo>
                  <a:pt x="0" y="0"/>
                </a:lnTo>
                <a:close/>
              </a:path>
            </a:pathLst>
          </a:custGeom>
          <a:blipFill>
            <a:blip r:embed="rId3"/>
            <a:stretch>
              <a:fillRect l="-12284" t="-62116" r="-8936" b="-72888"/>
            </a:stretch>
          </a:blipFill>
        </p:spPr>
        <p:txBody>
          <a:bodyPr/>
          <a:lstStyle/>
          <a:p>
            <a:endParaRPr lang="en-GB"/>
          </a:p>
        </p:txBody>
      </p:sp>
      <p:sp>
        <p:nvSpPr>
          <p:cNvPr id="5" name="Freeform 5"/>
          <p:cNvSpPr/>
          <p:nvPr/>
        </p:nvSpPr>
        <p:spPr>
          <a:xfrm>
            <a:off x="9485335" y="7191525"/>
            <a:ext cx="1417809" cy="1945319"/>
          </a:xfrm>
          <a:custGeom>
            <a:avLst/>
            <a:gdLst/>
            <a:ahLst/>
            <a:cxnLst/>
            <a:rect l="l" t="t" r="r" b="b"/>
            <a:pathLst>
              <a:path w="1417809" h="1945319">
                <a:moveTo>
                  <a:pt x="0" y="0"/>
                </a:moveTo>
                <a:lnTo>
                  <a:pt x="1417809" y="0"/>
                </a:lnTo>
                <a:lnTo>
                  <a:pt x="1417809" y="1945319"/>
                </a:lnTo>
                <a:lnTo>
                  <a:pt x="0" y="1945319"/>
                </a:lnTo>
                <a:lnTo>
                  <a:pt x="0" y="0"/>
                </a:lnTo>
                <a:close/>
              </a:path>
            </a:pathLst>
          </a:custGeom>
          <a:blipFill>
            <a:blip r:embed="rId4"/>
            <a:stretch>
              <a:fillRect l="-38847" t="-9570" r="-31734" b="-14754"/>
            </a:stretch>
          </a:blipFill>
        </p:spPr>
        <p:txBody>
          <a:bodyPr/>
          <a:lstStyle/>
          <a:p>
            <a:endParaRPr lang="en-GB"/>
          </a:p>
        </p:txBody>
      </p:sp>
      <p:sp>
        <p:nvSpPr>
          <p:cNvPr id="6" name="TextBox 6"/>
          <p:cNvSpPr txBox="1"/>
          <p:nvPr/>
        </p:nvSpPr>
        <p:spPr>
          <a:xfrm>
            <a:off x="1028700" y="4328213"/>
            <a:ext cx="16230600" cy="1351780"/>
          </a:xfrm>
          <a:prstGeom prst="rect">
            <a:avLst/>
          </a:prstGeom>
        </p:spPr>
        <p:txBody>
          <a:bodyPr lIns="0" tIns="0" rIns="0" bIns="0" rtlCol="0" anchor="t">
            <a:spAutoFit/>
          </a:bodyPr>
          <a:lstStyle/>
          <a:p>
            <a:pPr algn="ctr">
              <a:lnSpc>
                <a:spcPts val="3639"/>
              </a:lnSpc>
            </a:pPr>
            <a:r>
              <a:rPr lang="en-US" sz="2599" dirty="0">
                <a:solidFill>
                  <a:srgbClr val="551168"/>
                </a:solidFill>
                <a:latin typeface="Goudy"/>
                <a:ea typeface="Goudy"/>
                <a:cs typeface="Goudy"/>
                <a:sym typeface="Goudy"/>
              </a:rPr>
              <a:t>Caritas Diocese of Brentwood and the Brentwood Catholic Youth Service invite you to celebrate the Way of the Cross.</a:t>
            </a:r>
          </a:p>
          <a:p>
            <a:pPr algn="ctr">
              <a:lnSpc>
                <a:spcPts val="3639"/>
              </a:lnSpc>
              <a:spcBef>
                <a:spcPct val="0"/>
              </a:spcBef>
            </a:pPr>
            <a:r>
              <a:rPr lang="en-US" sz="2599" dirty="0">
                <a:solidFill>
                  <a:srgbClr val="551168"/>
                </a:solidFill>
                <a:latin typeface="Goudy"/>
                <a:ea typeface="Goudy"/>
                <a:cs typeface="Goudy"/>
                <a:sym typeface="Goudy"/>
              </a:rPr>
              <a:t>This text is from the official celebrations of World Youth Day Lisbon 2023, it is a youthful and contemporary approach</a:t>
            </a:r>
          </a:p>
          <a:p>
            <a:pPr algn="ctr">
              <a:lnSpc>
                <a:spcPts val="3639"/>
              </a:lnSpc>
              <a:spcBef>
                <a:spcPct val="0"/>
              </a:spcBef>
            </a:pPr>
            <a:r>
              <a:rPr lang="en-US" sz="2599" dirty="0">
                <a:solidFill>
                  <a:srgbClr val="551168"/>
                </a:solidFill>
                <a:latin typeface="Goudy"/>
                <a:ea typeface="Goudy"/>
                <a:cs typeface="Goudy"/>
                <a:sym typeface="Goudy"/>
              </a:rPr>
              <a:t>to the Stations, with each of them focused on a specific fragility of young people from across the globe.</a:t>
            </a:r>
          </a:p>
        </p:txBody>
      </p:sp>
      <p:sp>
        <p:nvSpPr>
          <p:cNvPr id="7" name="TextBox 7"/>
          <p:cNvSpPr txBox="1"/>
          <p:nvPr/>
        </p:nvSpPr>
        <p:spPr>
          <a:xfrm>
            <a:off x="4718887" y="1974894"/>
            <a:ext cx="8850225" cy="1120383"/>
          </a:xfrm>
          <a:prstGeom prst="rect">
            <a:avLst/>
          </a:prstGeom>
        </p:spPr>
        <p:txBody>
          <a:bodyPr lIns="0" tIns="0" rIns="0" bIns="0" rtlCol="0" anchor="t">
            <a:spAutoFit/>
          </a:bodyPr>
          <a:lstStyle/>
          <a:p>
            <a:pPr algn="ctr">
              <a:lnSpc>
                <a:spcPts val="9105"/>
              </a:lnSpc>
              <a:spcBef>
                <a:spcPct val="0"/>
              </a:spcBef>
            </a:pPr>
            <a:r>
              <a:rPr lang="en-US" sz="6503">
                <a:solidFill>
                  <a:srgbClr val="443B68"/>
                </a:solidFill>
                <a:latin typeface="Roca Two"/>
                <a:ea typeface="Roca Two"/>
                <a:cs typeface="Roca Two"/>
                <a:sym typeface="Roca Two"/>
              </a:rPr>
              <a:t>Stations of the Cross</a:t>
            </a:r>
          </a:p>
        </p:txBody>
      </p:sp>
      <p:sp>
        <p:nvSpPr>
          <p:cNvPr id="8" name="Freeform 8"/>
          <p:cNvSpPr/>
          <p:nvPr/>
        </p:nvSpPr>
        <p:spPr>
          <a:xfrm>
            <a:off x="7384856" y="7135799"/>
            <a:ext cx="2122501" cy="2122501"/>
          </a:xfrm>
          <a:custGeom>
            <a:avLst/>
            <a:gdLst/>
            <a:ahLst/>
            <a:cxnLst/>
            <a:rect l="l" t="t" r="r" b="b"/>
            <a:pathLst>
              <a:path w="2122501" h="2122501">
                <a:moveTo>
                  <a:pt x="0" y="0"/>
                </a:moveTo>
                <a:lnTo>
                  <a:pt x="2122501" y="0"/>
                </a:lnTo>
                <a:lnTo>
                  <a:pt x="2122501" y="2122501"/>
                </a:lnTo>
                <a:lnTo>
                  <a:pt x="0" y="212250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523182" y="4324848"/>
            <a:ext cx="17282355" cy="3665220"/>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On the way, Lord, You came across women who wept for You. “Do not weep for Me”. </a:t>
            </a:r>
          </a:p>
          <a:p>
            <a:pPr algn="just">
              <a:lnSpc>
                <a:spcPts val="3119"/>
              </a:lnSpc>
            </a:pPr>
            <a:r>
              <a:rPr lang="en-US" sz="2399">
                <a:solidFill>
                  <a:srgbClr val="000000"/>
                </a:solidFill>
                <a:latin typeface="Goudy"/>
                <a:ea typeface="Goudy"/>
                <a:cs typeface="Goudy"/>
                <a:sym typeface="Goudy"/>
              </a:rPr>
              <a:t>You told them “weep instead for yourselves and for your children”. You didn’t want easy tears that change nothing. </a:t>
            </a:r>
          </a:p>
          <a:p>
            <a:pPr algn="just">
              <a:lnSpc>
                <a:spcPts val="3119"/>
              </a:lnSpc>
            </a:pPr>
            <a:r>
              <a:rPr lang="en-US" sz="2399">
                <a:solidFill>
                  <a:srgbClr val="000000"/>
                </a:solidFill>
                <a:latin typeface="Goudy"/>
                <a:ea typeface="Goudy"/>
                <a:cs typeface="Goudy"/>
                <a:sym typeface="Goudy"/>
              </a:rPr>
              <a:t>You wanted them to think about themselves and the world they would leave for the next generation, for the future.</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We too ask ourselves what our future on this planet will be like. We witness the unchecked consumption of the earth’s resources, the extinction of species, and the devastation of forests. We are frightened by climate change and feel very insecure about the future. And all of this is linked to disordered lifestyles that cause some to starve while others get sick from overeating.</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Lord, teach us to lead lifestyles of simplicity and solidarity, to be more aware of the consequences of our actions, closer to what is essential. More like You.</a:t>
            </a:r>
          </a:p>
        </p:txBody>
      </p:sp>
      <p:sp>
        <p:nvSpPr>
          <p:cNvPr id="17" name="Freeform 17"/>
          <p:cNvSpPr/>
          <p:nvPr/>
        </p:nvSpPr>
        <p:spPr>
          <a:xfrm>
            <a:off x="477254" y="3894592"/>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484774" y="792559"/>
            <a:ext cx="11858905" cy="1495425"/>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MEETS THE WOMEN</a:t>
            </a:r>
          </a:p>
          <a:p>
            <a:pPr algn="l">
              <a:lnSpc>
                <a:spcPts val="5999"/>
              </a:lnSpc>
            </a:pPr>
            <a:r>
              <a:rPr lang="en-US" sz="4999">
                <a:solidFill>
                  <a:srgbClr val="000000"/>
                </a:solidFill>
                <a:latin typeface="Roca Two"/>
                <a:ea typeface="Roca Two"/>
                <a:cs typeface="Roca Two"/>
                <a:sym typeface="Roca Two"/>
              </a:rPr>
              <a:t>OF JERUSALEM</a:t>
            </a:r>
          </a:p>
        </p:txBody>
      </p:sp>
      <p:sp>
        <p:nvSpPr>
          <p:cNvPr id="19" name="TextBox 19"/>
          <p:cNvSpPr txBox="1"/>
          <p:nvPr/>
        </p:nvSpPr>
        <p:spPr>
          <a:xfrm>
            <a:off x="477254" y="527400"/>
            <a:ext cx="748070" cy="1698643"/>
          </a:xfrm>
          <a:prstGeom prst="rect">
            <a:avLst/>
          </a:prstGeom>
        </p:spPr>
        <p:txBody>
          <a:bodyPr lIns="0" tIns="0" rIns="0" bIns="0" rtlCol="0" anchor="t">
            <a:spAutoFit/>
          </a:bodyPr>
          <a:lstStyle/>
          <a:p>
            <a:pPr algn="l">
              <a:lnSpc>
                <a:spcPts val="13999"/>
              </a:lnSpc>
            </a:pPr>
            <a:r>
              <a:rPr lang="en-US" sz="9999">
                <a:solidFill>
                  <a:srgbClr val="000000"/>
                </a:solidFill>
                <a:latin typeface="Roca Two"/>
                <a:ea typeface="Roca Two"/>
                <a:cs typeface="Roca Two"/>
                <a:sym typeface="Roca Two"/>
              </a:rPr>
              <a:t>8</a:t>
            </a:r>
          </a:p>
        </p:txBody>
      </p:sp>
      <p:sp>
        <p:nvSpPr>
          <p:cNvPr id="20" name="TextBox 20"/>
          <p:cNvSpPr txBox="1"/>
          <p:nvPr/>
        </p:nvSpPr>
        <p:spPr>
          <a:xfrm>
            <a:off x="477254" y="2324166"/>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1" name="Freeform 21"/>
          <p:cNvSpPr/>
          <p:nvPr/>
        </p:nvSpPr>
        <p:spPr>
          <a:xfrm>
            <a:off x="16399627" y="7505700"/>
            <a:ext cx="1518942" cy="551256"/>
          </a:xfrm>
          <a:custGeom>
            <a:avLst/>
            <a:gdLst/>
            <a:ahLst/>
            <a:cxnLst/>
            <a:rect l="l" t="t" r="r" b="b"/>
            <a:pathLst>
              <a:path w="1518942" h="551256">
                <a:moveTo>
                  <a:pt x="0" y="0"/>
                </a:moveTo>
                <a:lnTo>
                  <a:pt x="1518942" y="0"/>
                </a:lnTo>
                <a:lnTo>
                  <a:pt x="1518942" y="551257"/>
                </a:lnTo>
                <a:lnTo>
                  <a:pt x="0" y="551257"/>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2" name="Freeform 22"/>
          <p:cNvSpPr/>
          <p:nvPr/>
        </p:nvSpPr>
        <p:spPr>
          <a:xfrm>
            <a:off x="13343679" y="522966"/>
            <a:ext cx="4324192" cy="3663499"/>
          </a:xfrm>
          <a:custGeom>
            <a:avLst/>
            <a:gdLst/>
            <a:ahLst/>
            <a:cxnLst/>
            <a:rect l="l" t="t" r="r" b="b"/>
            <a:pathLst>
              <a:path w="4324192" h="3663499">
                <a:moveTo>
                  <a:pt x="0" y="0"/>
                </a:moveTo>
                <a:lnTo>
                  <a:pt x="4324192" y="0"/>
                </a:lnTo>
                <a:lnTo>
                  <a:pt x="4324192" y="3663499"/>
                </a:lnTo>
                <a:lnTo>
                  <a:pt x="0" y="36634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523182" y="4510586"/>
            <a:ext cx="17282355" cy="3274695"/>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A third time on the ground, Lord? I fear for You, I am afraid that You will not be able to get up.</a:t>
            </a:r>
          </a:p>
          <a:p>
            <a:pPr algn="just">
              <a:lnSpc>
                <a:spcPts val="3119"/>
              </a:lnSpc>
            </a:pPr>
            <a:r>
              <a:rPr lang="en-US" sz="2399">
                <a:solidFill>
                  <a:srgbClr val="000000"/>
                </a:solidFill>
                <a:latin typeface="Goudy"/>
                <a:ea typeface="Goudy"/>
                <a:cs typeface="Goudy"/>
                <a:sym typeface="Goudy"/>
              </a:rPr>
              <a:t>Or that You might fall again, as soon as You get back on Your feet.</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Maybe You want to draw close to those young people who fall down again every time they try to get up. They accuse them of being weak, and of not resisting drugs, pornography, and alcohol. They accuse them of taking refuge in their screens, to the point of becoming addicted. They just don’t understand that getting up might require strength they no longer have. And a faith they’ve already lost.</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I look at You lying on the ground. I imagine You saying to every young person with an addiction: “I fall so that you might rise up with Me. Go, seek help, stand up, and move forward. With me, this time, you’ll make it. Let’s go together.”</a:t>
            </a:r>
          </a:p>
        </p:txBody>
      </p:sp>
      <p:sp>
        <p:nvSpPr>
          <p:cNvPr id="17" name="Freeform 17"/>
          <p:cNvSpPr/>
          <p:nvPr/>
        </p:nvSpPr>
        <p:spPr>
          <a:xfrm>
            <a:off x="477254" y="4080329"/>
            <a:ext cx="1424489" cy="1054156"/>
          </a:xfrm>
          <a:custGeom>
            <a:avLst/>
            <a:gdLst/>
            <a:ahLst/>
            <a:cxnLst/>
            <a:rect l="l" t="t" r="r" b="b"/>
            <a:pathLst>
              <a:path w="1424489" h="1054156">
                <a:moveTo>
                  <a:pt x="0" y="0"/>
                </a:moveTo>
                <a:lnTo>
                  <a:pt x="1424489" y="0"/>
                </a:lnTo>
                <a:lnTo>
                  <a:pt x="1424489" y="1054157"/>
                </a:lnTo>
                <a:lnTo>
                  <a:pt x="0" y="1054157"/>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484774" y="792559"/>
            <a:ext cx="11858905"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FALLS FOR THE THIRD TIME</a:t>
            </a:r>
          </a:p>
        </p:txBody>
      </p:sp>
      <p:sp>
        <p:nvSpPr>
          <p:cNvPr id="19" name="TextBox 19"/>
          <p:cNvSpPr txBox="1"/>
          <p:nvPr/>
        </p:nvSpPr>
        <p:spPr>
          <a:xfrm>
            <a:off x="477254" y="527400"/>
            <a:ext cx="760690" cy="1698643"/>
          </a:xfrm>
          <a:prstGeom prst="rect">
            <a:avLst/>
          </a:prstGeom>
        </p:spPr>
        <p:txBody>
          <a:bodyPr lIns="0" tIns="0" rIns="0" bIns="0" rtlCol="0" anchor="t">
            <a:spAutoFit/>
          </a:bodyPr>
          <a:lstStyle/>
          <a:p>
            <a:pPr algn="l">
              <a:lnSpc>
                <a:spcPts val="13999"/>
              </a:lnSpc>
            </a:pPr>
            <a:r>
              <a:rPr lang="en-US" sz="9999">
                <a:solidFill>
                  <a:srgbClr val="000000"/>
                </a:solidFill>
                <a:latin typeface="Roca Two"/>
                <a:ea typeface="Roca Two"/>
                <a:cs typeface="Roca Two"/>
                <a:sym typeface="Roca Two"/>
              </a:rPr>
              <a:t>9</a:t>
            </a:r>
          </a:p>
        </p:txBody>
      </p:sp>
      <p:sp>
        <p:nvSpPr>
          <p:cNvPr id="20" name="Freeform 20"/>
          <p:cNvSpPr/>
          <p:nvPr/>
        </p:nvSpPr>
        <p:spPr>
          <a:xfrm>
            <a:off x="16399627" y="7277100"/>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1" name="Freeform 21"/>
          <p:cNvSpPr/>
          <p:nvPr/>
        </p:nvSpPr>
        <p:spPr>
          <a:xfrm>
            <a:off x="14044333" y="386777"/>
            <a:ext cx="4243667" cy="3859093"/>
          </a:xfrm>
          <a:custGeom>
            <a:avLst/>
            <a:gdLst/>
            <a:ahLst/>
            <a:cxnLst/>
            <a:rect l="l" t="t" r="r" b="b"/>
            <a:pathLst>
              <a:path w="4243667" h="3859093">
                <a:moveTo>
                  <a:pt x="0" y="0"/>
                </a:moveTo>
                <a:lnTo>
                  <a:pt x="4243667" y="0"/>
                </a:lnTo>
                <a:lnTo>
                  <a:pt x="4243667" y="3859092"/>
                </a:lnTo>
                <a:lnTo>
                  <a:pt x="0" y="38590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TextBox 22"/>
          <p:cNvSpPr txBox="1"/>
          <p:nvPr/>
        </p:nvSpPr>
        <p:spPr>
          <a:xfrm>
            <a:off x="477254" y="211174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523182" y="4168831"/>
            <a:ext cx="17282355" cy="4055745"/>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They stripped You, Lord, they removed Your clothes. I look at You, serene and confident in Your naked truth. </a:t>
            </a:r>
          </a:p>
          <a:p>
            <a:pPr algn="just">
              <a:lnSpc>
                <a:spcPts val="3119"/>
              </a:lnSpc>
            </a:pPr>
            <a:r>
              <a:rPr lang="en-US" sz="2399">
                <a:solidFill>
                  <a:srgbClr val="000000"/>
                </a:solidFill>
                <a:latin typeface="Goudy"/>
                <a:ea typeface="Goudy"/>
                <a:cs typeface="Goudy"/>
                <a:sym typeface="Goudy"/>
              </a:rPr>
              <a:t>Despite being naked, You remain who You are because You never built an image of Yourself.</a:t>
            </a:r>
          </a:p>
          <a:p>
            <a:pPr algn="just">
              <a:lnSpc>
                <a:spcPts val="3119"/>
              </a:lnSpc>
            </a:pPr>
            <a:r>
              <a:rPr lang="en-US" sz="2399">
                <a:solidFill>
                  <a:srgbClr val="000000"/>
                </a:solidFill>
                <a:latin typeface="Goudy"/>
                <a:ea typeface="Goudy"/>
                <a:cs typeface="Goudy"/>
                <a:sym typeface="Goudy"/>
              </a:rPr>
              <a:t>You, in Your humility and in Your integrity. In Your truth.</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But we live in a world of mirrors where all that matter is our appearance, our image. Selfies after selfies. The tyranny of the right body and the perfect smile. Photos of us on social media in carefully studied poses. Artificial posts waiting for likes. A terrible feeling of not being allowed to be ourselves, of having to sell ourselves so that people appreciate us and we are not left isolated. Narcissism that, in the end, leaves us alone on distant islands.</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But You stand naked, just Yourself, unashamed of who You are. You lived not for Your image but for Good. Teach me, Lord. Give me the strength to be different, not to be a slave to my image, but to live according to my conscience.</a:t>
            </a:r>
          </a:p>
        </p:txBody>
      </p:sp>
      <p:sp>
        <p:nvSpPr>
          <p:cNvPr id="17" name="Freeform 17"/>
          <p:cNvSpPr/>
          <p:nvPr/>
        </p:nvSpPr>
        <p:spPr>
          <a:xfrm>
            <a:off x="477254" y="3771900"/>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2006518" y="792559"/>
            <a:ext cx="11858905"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IS STRIPPED OF HIS CLOTHES</a:t>
            </a:r>
          </a:p>
        </p:txBody>
      </p:sp>
      <p:sp>
        <p:nvSpPr>
          <p:cNvPr id="19" name="TextBox 19"/>
          <p:cNvSpPr txBox="1"/>
          <p:nvPr/>
        </p:nvSpPr>
        <p:spPr>
          <a:xfrm>
            <a:off x="477253" y="527400"/>
            <a:ext cx="1363893" cy="1795363"/>
          </a:xfrm>
          <a:prstGeom prst="rect">
            <a:avLst/>
          </a:prstGeom>
        </p:spPr>
        <p:txBody>
          <a:bodyPr wrap="square" lIns="0" tIns="0" rIns="0" bIns="0" rtlCol="0" anchor="t">
            <a:spAutoFit/>
          </a:bodyPr>
          <a:lstStyle/>
          <a:p>
            <a:pPr algn="l">
              <a:lnSpc>
                <a:spcPts val="13999"/>
              </a:lnSpc>
            </a:pPr>
            <a:r>
              <a:rPr lang="en-US" sz="9999" dirty="0">
                <a:solidFill>
                  <a:srgbClr val="000000"/>
                </a:solidFill>
                <a:latin typeface="Roca Two"/>
                <a:ea typeface="Roca Two"/>
                <a:cs typeface="Roca Two"/>
                <a:sym typeface="Roca Two"/>
              </a:rPr>
              <a:t>10</a:t>
            </a:r>
          </a:p>
        </p:txBody>
      </p:sp>
      <p:sp>
        <p:nvSpPr>
          <p:cNvPr id="20" name="Freeform 20"/>
          <p:cNvSpPr/>
          <p:nvPr/>
        </p:nvSpPr>
        <p:spPr>
          <a:xfrm>
            <a:off x="16399627" y="7730470"/>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1" name="Freeform 21"/>
          <p:cNvSpPr/>
          <p:nvPr/>
        </p:nvSpPr>
        <p:spPr>
          <a:xfrm>
            <a:off x="13366150" y="408754"/>
            <a:ext cx="4571468" cy="4298003"/>
          </a:xfrm>
          <a:custGeom>
            <a:avLst/>
            <a:gdLst/>
            <a:ahLst/>
            <a:cxnLst/>
            <a:rect l="l" t="t" r="r" b="b"/>
            <a:pathLst>
              <a:path w="4571468" h="4298003">
                <a:moveTo>
                  <a:pt x="0" y="0"/>
                </a:moveTo>
                <a:lnTo>
                  <a:pt x="4571469" y="0"/>
                </a:lnTo>
                <a:lnTo>
                  <a:pt x="4571469" y="4298003"/>
                </a:lnTo>
                <a:lnTo>
                  <a:pt x="0" y="42980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TextBox 22"/>
          <p:cNvSpPr txBox="1"/>
          <p:nvPr/>
        </p:nvSpPr>
        <p:spPr>
          <a:xfrm>
            <a:off x="477254" y="211174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542232" y="3921581"/>
            <a:ext cx="17282355" cy="4303395"/>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A nail in each wrist, a third in Your feet. Just like that, You were stuck.</a:t>
            </a:r>
          </a:p>
          <a:p>
            <a:pPr algn="just">
              <a:lnSpc>
                <a:spcPts val="3119"/>
              </a:lnSpc>
            </a:pPr>
            <a:r>
              <a:rPr lang="en-US" sz="2399">
                <a:solidFill>
                  <a:srgbClr val="000000"/>
                </a:solidFill>
                <a:latin typeface="Goudy"/>
                <a:ea typeface="Goudy"/>
                <a:cs typeface="Goudy"/>
                <a:sym typeface="Goudy"/>
              </a:rPr>
              <a:t>Still, they shouted to You from below: “Are You not the Son of God? Come down from the Cross!”</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But the Cross wasn’t a situation You just happened to be in; it was the inevitable consequence of not giving up on loving us until the end.</a:t>
            </a:r>
          </a:p>
          <a:p>
            <a:pPr algn="just">
              <a:lnSpc>
                <a:spcPts val="3119"/>
              </a:lnSpc>
            </a:pPr>
            <a:r>
              <a:rPr lang="en-US" sz="2399">
                <a:solidFill>
                  <a:srgbClr val="000000"/>
                </a:solidFill>
                <a:latin typeface="Goudy"/>
                <a:ea typeface="Goudy"/>
                <a:cs typeface="Goudy"/>
                <a:sym typeface="Goudy"/>
              </a:rPr>
              <a:t>A clash between love and the violence of the world.</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Nowadays, many people desperately try to escape from inhumane situations. They flee war, hunger, lack of water and political persecution. Their home ceased to be their shelter and became the likely place of their death. They seek refuge in some other place in the world, which one day they might call “home”.</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Stuck to the cross, Lord, give courage to all the young people who have to flee so as not to lose their lives.</a:t>
            </a:r>
          </a:p>
          <a:p>
            <a:pPr algn="just">
              <a:lnSpc>
                <a:spcPts val="3119"/>
              </a:lnSpc>
            </a:pPr>
            <a:r>
              <a:rPr lang="en-US" sz="2399">
                <a:solidFill>
                  <a:srgbClr val="000000"/>
                </a:solidFill>
                <a:latin typeface="Goudy"/>
                <a:ea typeface="Goudy"/>
                <a:cs typeface="Goudy"/>
                <a:sym typeface="Goudy"/>
              </a:rPr>
              <a:t>And to those who live comfortably in their home, give a heart similar to Yours.</a:t>
            </a:r>
          </a:p>
        </p:txBody>
      </p:sp>
      <p:sp>
        <p:nvSpPr>
          <p:cNvPr id="17" name="Freeform 17"/>
          <p:cNvSpPr/>
          <p:nvPr/>
        </p:nvSpPr>
        <p:spPr>
          <a:xfrm>
            <a:off x="496304" y="3543300"/>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775506" y="792559"/>
            <a:ext cx="11858905"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IS NAILED TO THE CROSS</a:t>
            </a:r>
          </a:p>
        </p:txBody>
      </p:sp>
      <p:sp>
        <p:nvSpPr>
          <p:cNvPr id="19" name="TextBox 19"/>
          <p:cNvSpPr txBox="1"/>
          <p:nvPr/>
        </p:nvSpPr>
        <p:spPr>
          <a:xfrm>
            <a:off x="477254" y="527400"/>
            <a:ext cx="1144872" cy="1795363"/>
          </a:xfrm>
          <a:prstGeom prst="rect">
            <a:avLst/>
          </a:prstGeom>
        </p:spPr>
        <p:txBody>
          <a:bodyPr wrap="square" lIns="0" tIns="0" rIns="0" bIns="0" rtlCol="0" anchor="t">
            <a:spAutoFit/>
          </a:bodyPr>
          <a:lstStyle/>
          <a:p>
            <a:pPr algn="l">
              <a:lnSpc>
                <a:spcPts val="13999"/>
              </a:lnSpc>
            </a:pPr>
            <a:r>
              <a:rPr lang="en-US" sz="9999" dirty="0">
                <a:solidFill>
                  <a:srgbClr val="000000"/>
                </a:solidFill>
                <a:latin typeface="Roca Two"/>
                <a:ea typeface="Roca Two"/>
                <a:cs typeface="Roca Two"/>
                <a:sym typeface="Roca Two"/>
              </a:rPr>
              <a:t>11</a:t>
            </a:r>
          </a:p>
        </p:txBody>
      </p:sp>
      <p:sp>
        <p:nvSpPr>
          <p:cNvPr id="20" name="TextBox 20"/>
          <p:cNvSpPr txBox="1"/>
          <p:nvPr/>
        </p:nvSpPr>
        <p:spPr>
          <a:xfrm>
            <a:off x="477254" y="211174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1" name="TextBox 21"/>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
        <p:nvSpPr>
          <p:cNvPr id="22" name="Freeform 22"/>
          <p:cNvSpPr/>
          <p:nvPr/>
        </p:nvSpPr>
        <p:spPr>
          <a:xfrm>
            <a:off x="16399627" y="7673720"/>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5">
              <a:extLst>
                <a:ext uri="{96DAC541-7B7A-43D3-8B79-37D633B846F1}">
                  <asvg:svgBlip xmlns:asvg="http://schemas.microsoft.com/office/drawing/2016/SVG/main" r:embed="rId6"/>
                </a:ext>
              </a:extLst>
            </a:blip>
            <a:stretch>
              <a:fillRect l="-44148" t="-210003" r="-23097"/>
            </a:stretch>
          </a:blipFill>
        </p:spPr>
        <p:txBody>
          <a:bodyPr/>
          <a:lstStyle/>
          <a:p>
            <a:endParaRPr lang="en-GB"/>
          </a:p>
        </p:txBody>
      </p:sp>
      <p:sp>
        <p:nvSpPr>
          <p:cNvPr id="23" name="Freeform 23"/>
          <p:cNvSpPr/>
          <p:nvPr/>
        </p:nvSpPr>
        <p:spPr>
          <a:xfrm>
            <a:off x="13949715" y="498969"/>
            <a:ext cx="3756256" cy="3712567"/>
          </a:xfrm>
          <a:custGeom>
            <a:avLst/>
            <a:gdLst/>
            <a:ahLst/>
            <a:cxnLst/>
            <a:rect l="l" t="t" r="r" b="b"/>
            <a:pathLst>
              <a:path w="3756256" h="3712567">
                <a:moveTo>
                  <a:pt x="0" y="0"/>
                </a:moveTo>
                <a:lnTo>
                  <a:pt x="3756256" y="0"/>
                </a:lnTo>
                <a:lnTo>
                  <a:pt x="3756256" y="3712567"/>
                </a:lnTo>
                <a:lnTo>
                  <a:pt x="0" y="3712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542232" y="3969206"/>
            <a:ext cx="17282355" cy="4055745"/>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“Father, into Your hands I commend My spirit”. You abandoned Yourself into the arms of the Father.</a:t>
            </a:r>
          </a:p>
          <a:p>
            <a:pPr algn="just">
              <a:lnSpc>
                <a:spcPts val="3119"/>
              </a:lnSpc>
            </a:pPr>
            <a:r>
              <a:rPr lang="en-US" sz="2399">
                <a:solidFill>
                  <a:srgbClr val="000000"/>
                </a:solidFill>
                <a:latin typeface="Goudy"/>
                <a:ea typeface="Goudy"/>
                <a:cs typeface="Goudy"/>
                <a:sym typeface="Goudy"/>
              </a:rPr>
              <a:t>You breathed your last and You died. And with You went all the words You didn’t get to say, all the embraces</a:t>
            </a:r>
          </a:p>
          <a:p>
            <a:pPr algn="just">
              <a:lnSpc>
                <a:spcPts val="3119"/>
              </a:lnSpc>
            </a:pPr>
            <a:r>
              <a:rPr lang="en-US" sz="2399">
                <a:solidFill>
                  <a:srgbClr val="000000"/>
                </a:solidFill>
                <a:latin typeface="Goudy"/>
                <a:ea typeface="Goudy"/>
                <a:cs typeface="Goudy"/>
                <a:sym typeface="Goudy"/>
              </a:rPr>
              <a:t>You didn’t get to give, all the healing You didn’t get to do.</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It seems like a waste, Lord! How much good could You have done with a few more decades of life? And yet Your words were “It is finished”. There was nothing left to accomplish. Because there, on the Cross, You left us everything we needed so we can be saved: pure love, even though it is powerless and apparently useless.</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Nowadays, only the productive matter. The elderly don’t count, people with disabilities don’t count, the unemployed don’t count, and the dreamers don’t count. Nor do the games of children, so often forced to work to earn money, or to study more and more, so that one day they might be “true winners” in the job market. However, it is love that saves. Hide me in Your loving wounds, Lord!</a:t>
            </a:r>
          </a:p>
        </p:txBody>
      </p:sp>
      <p:sp>
        <p:nvSpPr>
          <p:cNvPr id="17" name="Freeform 17"/>
          <p:cNvSpPr/>
          <p:nvPr/>
        </p:nvSpPr>
        <p:spPr>
          <a:xfrm>
            <a:off x="496304" y="3543300"/>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987468" y="792559"/>
            <a:ext cx="11858905"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DIES ON THE CROSS</a:t>
            </a:r>
          </a:p>
        </p:txBody>
      </p:sp>
      <p:sp>
        <p:nvSpPr>
          <p:cNvPr id="19" name="TextBox 19"/>
          <p:cNvSpPr txBox="1"/>
          <p:nvPr/>
        </p:nvSpPr>
        <p:spPr>
          <a:xfrm>
            <a:off x="477254" y="527400"/>
            <a:ext cx="1337345" cy="1795363"/>
          </a:xfrm>
          <a:prstGeom prst="rect">
            <a:avLst/>
          </a:prstGeom>
        </p:spPr>
        <p:txBody>
          <a:bodyPr wrap="square" lIns="0" tIns="0" rIns="0" bIns="0" rtlCol="0" anchor="t">
            <a:spAutoFit/>
          </a:bodyPr>
          <a:lstStyle/>
          <a:p>
            <a:pPr algn="l">
              <a:lnSpc>
                <a:spcPts val="13999"/>
              </a:lnSpc>
            </a:pPr>
            <a:r>
              <a:rPr lang="en-US" sz="9999" dirty="0">
                <a:solidFill>
                  <a:srgbClr val="000000"/>
                </a:solidFill>
                <a:latin typeface="Roca Two"/>
                <a:ea typeface="Roca Two"/>
                <a:cs typeface="Roca Two"/>
                <a:sym typeface="Roca Two"/>
              </a:rPr>
              <a:t>12</a:t>
            </a:r>
          </a:p>
        </p:txBody>
      </p:sp>
      <p:sp>
        <p:nvSpPr>
          <p:cNvPr id="20" name="TextBox 20"/>
          <p:cNvSpPr txBox="1"/>
          <p:nvPr/>
        </p:nvSpPr>
        <p:spPr>
          <a:xfrm>
            <a:off x="477254" y="211174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1" name="Freeform 21"/>
          <p:cNvSpPr/>
          <p:nvPr/>
        </p:nvSpPr>
        <p:spPr>
          <a:xfrm>
            <a:off x="16418677" y="7673720"/>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2" name="Freeform 22"/>
          <p:cNvSpPr/>
          <p:nvPr/>
        </p:nvSpPr>
        <p:spPr>
          <a:xfrm>
            <a:off x="13932264" y="432613"/>
            <a:ext cx="3783232" cy="4192033"/>
          </a:xfrm>
          <a:custGeom>
            <a:avLst/>
            <a:gdLst/>
            <a:ahLst/>
            <a:cxnLst/>
            <a:rect l="l" t="t" r="r" b="b"/>
            <a:pathLst>
              <a:path w="3783232" h="4192033">
                <a:moveTo>
                  <a:pt x="0" y="0"/>
                </a:moveTo>
                <a:lnTo>
                  <a:pt x="3783232" y="0"/>
                </a:lnTo>
                <a:lnTo>
                  <a:pt x="3783232" y="4192033"/>
                </a:lnTo>
                <a:lnTo>
                  <a:pt x="0" y="41920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478796" y="4862304"/>
            <a:ext cx="17282355" cy="2779395"/>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Pietá. Jesus in the arms of Mary. A son on his mother’s lap. The purest truth of selfless love. The Word resting in silence.</a:t>
            </a:r>
          </a:p>
          <a:p>
            <a:pPr algn="just">
              <a:lnSpc>
                <a:spcPts val="3119"/>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And we remain lost in a world saturated with hasty words, information, news, publicity, and interests, in which we no longer distinguish between truth and lies, nor do we know who to believe!</a:t>
            </a:r>
          </a:p>
          <a:p>
            <a:pPr algn="just">
              <a:lnSpc>
                <a:spcPts val="3119"/>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Lord, I don’t have to know everything, I don’t want to know everything. I just want to know what is necessary in order to be a better person and create a more humane world. Give me a great love for everything in the world that is pure, true, simple and human.</a:t>
            </a:r>
          </a:p>
        </p:txBody>
      </p:sp>
      <p:sp>
        <p:nvSpPr>
          <p:cNvPr id="17" name="Freeform 17"/>
          <p:cNvSpPr/>
          <p:nvPr/>
        </p:nvSpPr>
        <p:spPr>
          <a:xfrm>
            <a:off x="432868" y="4381500"/>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987468" y="792559"/>
            <a:ext cx="11858905" cy="1495425"/>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IS TAKEN DOWN FROM THE</a:t>
            </a:r>
          </a:p>
          <a:p>
            <a:pPr algn="l">
              <a:lnSpc>
                <a:spcPts val="5999"/>
              </a:lnSpc>
            </a:pPr>
            <a:r>
              <a:rPr lang="en-US" sz="4999">
                <a:solidFill>
                  <a:srgbClr val="000000"/>
                </a:solidFill>
                <a:latin typeface="Roca Two"/>
                <a:ea typeface="Roca Two"/>
                <a:cs typeface="Roca Two"/>
                <a:sym typeface="Roca Two"/>
              </a:rPr>
              <a:t>CROSS AND GIVEN TO HIS MOTHER</a:t>
            </a:r>
          </a:p>
        </p:txBody>
      </p:sp>
      <p:sp>
        <p:nvSpPr>
          <p:cNvPr id="19" name="TextBox 19"/>
          <p:cNvSpPr txBox="1"/>
          <p:nvPr/>
        </p:nvSpPr>
        <p:spPr>
          <a:xfrm>
            <a:off x="477254" y="527400"/>
            <a:ext cx="1356834" cy="1795363"/>
          </a:xfrm>
          <a:prstGeom prst="rect">
            <a:avLst/>
          </a:prstGeom>
        </p:spPr>
        <p:txBody>
          <a:bodyPr wrap="square" lIns="0" tIns="0" rIns="0" bIns="0" rtlCol="0" anchor="t">
            <a:spAutoFit/>
          </a:bodyPr>
          <a:lstStyle/>
          <a:p>
            <a:pPr algn="l">
              <a:lnSpc>
                <a:spcPts val="13999"/>
              </a:lnSpc>
            </a:pPr>
            <a:r>
              <a:rPr lang="en-US" sz="9999" dirty="0">
                <a:solidFill>
                  <a:srgbClr val="000000"/>
                </a:solidFill>
                <a:latin typeface="Roca Two"/>
                <a:ea typeface="Roca Two"/>
                <a:cs typeface="Roca Two"/>
                <a:sym typeface="Roca Two"/>
              </a:rPr>
              <a:t>13</a:t>
            </a:r>
          </a:p>
        </p:txBody>
      </p:sp>
      <p:sp>
        <p:nvSpPr>
          <p:cNvPr id="20" name="TextBox 20"/>
          <p:cNvSpPr txBox="1"/>
          <p:nvPr/>
        </p:nvSpPr>
        <p:spPr>
          <a:xfrm>
            <a:off x="432868" y="244038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1" name="Freeform 21"/>
          <p:cNvSpPr/>
          <p:nvPr/>
        </p:nvSpPr>
        <p:spPr>
          <a:xfrm>
            <a:off x="16336190" y="7266830"/>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2" name="Freeform 22"/>
          <p:cNvSpPr/>
          <p:nvPr/>
        </p:nvSpPr>
        <p:spPr>
          <a:xfrm>
            <a:off x="13827323" y="60923"/>
            <a:ext cx="4249108" cy="4349289"/>
          </a:xfrm>
          <a:custGeom>
            <a:avLst/>
            <a:gdLst/>
            <a:ahLst/>
            <a:cxnLst/>
            <a:rect l="l" t="t" r="r" b="b"/>
            <a:pathLst>
              <a:path w="4249108" h="4349289">
                <a:moveTo>
                  <a:pt x="0" y="0"/>
                </a:moveTo>
                <a:lnTo>
                  <a:pt x="4249108" y="0"/>
                </a:lnTo>
                <a:lnTo>
                  <a:pt x="4249108" y="4349289"/>
                </a:lnTo>
                <a:lnTo>
                  <a:pt x="0" y="43492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478796" y="4862304"/>
            <a:ext cx="17282355" cy="2884170"/>
          </a:xfrm>
          <a:prstGeom prst="rect">
            <a:avLst/>
          </a:prstGeom>
        </p:spPr>
        <p:txBody>
          <a:bodyPr lIns="0" tIns="0" rIns="0" bIns="0" rtlCol="0" anchor="t">
            <a:spAutoFit/>
          </a:bodyPr>
          <a:lstStyle/>
          <a:p>
            <a:pPr algn="just">
              <a:lnSpc>
                <a:spcPts val="3119"/>
              </a:lnSpc>
            </a:pPr>
            <a:r>
              <a:rPr lang="en-US" sz="2399" dirty="0">
                <a:solidFill>
                  <a:srgbClr val="000000"/>
                </a:solidFill>
                <a:latin typeface="Goudy"/>
                <a:ea typeface="Goudy"/>
                <a:cs typeface="Goudy"/>
                <a:sym typeface="Goudy"/>
              </a:rPr>
              <a:t>The cemetery. The end. When the stone covered the entrance to the tomb it seemed that everything was definitely over.</a:t>
            </a:r>
          </a:p>
          <a:p>
            <a:pPr algn="just">
              <a:lnSpc>
                <a:spcPts val="3119"/>
              </a:lnSpc>
            </a:pPr>
            <a:r>
              <a:rPr lang="en-US" sz="2399" dirty="0">
                <a:solidFill>
                  <a:srgbClr val="000000"/>
                </a:solidFill>
                <a:latin typeface="Goudy"/>
                <a:ea typeface="Goudy"/>
                <a:cs typeface="Goudy"/>
                <a:sym typeface="Goudy"/>
              </a:rPr>
              <a:t>It seemed, Lord, that You and Your way of love had been nothing but an illusion.</a:t>
            </a:r>
          </a:p>
          <a:p>
            <a:pPr algn="just">
              <a:lnSpc>
                <a:spcPts val="1950"/>
              </a:lnSpc>
            </a:pPr>
            <a:endParaRPr lang="en-US" sz="2399" dirty="0">
              <a:solidFill>
                <a:srgbClr val="000000"/>
              </a:solidFill>
              <a:latin typeface="Goudy"/>
              <a:ea typeface="Goudy"/>
              <a:cs typeface="Goudy"/>
              <a:sym typeface="Goudy"/>
            </a:endParaRPr>
          </a:p>
          <a:p>
            <a:pPr algn="just">
              <a:lnSpc>
                <a:spcPts val="3119"/>
              </a:lnSpc>
            </a:pPr>
            <a:r>
              <a:rPr lang="en-US" sz="2399" dirty="0">
                <a:solidFill>
                  <a:srgbClr val="000000"/>
                </a:solidFill>
                <a:latin typeface="Goudy"/>
                <a:ea typeface="Goudy"/>
                <a:cs typeface="Goudy"/>
                <a:sym typeface="Goudy"/>
              </a:rPr>
              <a:t>A deceptive hope in a hypothetical triumph of good over evil. It seemed that everything was over, that we had to be realistic, that the world was really for the clever and not for those who dream of Good, like You.</a:t>
            </a:r>
          </a:p>
          <a:p>
            <a:pPr algn="just">
              <a:lnSpc>
                <a:spcPts val="1950"/>
              </a:lnSpc>
            </a:pPr>
            <a:endParaRPr lang="en-US" sz="2399" dirty="0">
              <a:solidFill>
                <a:srgbClr val="000000"/>
              </a:solidFill>
              <a:latin typeface="Goudy"/>
              <a:ea typeface="Goudy"/>
              <a:cs typeface="Goudy"/>
              <a:sym typeface="Goudy"/>
            </a:endParaRPr>
          </a:p>
          <a:p>
            <a:pPr algn="just">
              <a:lnSpc>
                <a:spcPts val="3119"/>
              </a:lnSpc>
            </a:pPr>
            <a:r>
              <a:rPr lang="en-US" sz="2399" dirty="0">
                <a:solidFill>
                  <a:srgbClr val="000000"/>
                </a:solidFill>
                <a:latin typeface="Goudy"/>
                <a:ea typeface="Goudy"/>
                <a:cs typeface="Goudy"/>
                <a:sym typeface="Goudy"/>
              </a:rPr>
              <a:t>So often in our lives there seems to be no future. We can’t see the light at the end of the tunnel. We are afraid to look ahead. We can’t make decisions, we don’t see how the story can go on, all we see are large boulders blocking the path in front of us.</a:t>
            </a:r>
          </a:p>
        </p:txBody>
      </p:sp>
      <p:sp>
        <p:nvSpPr>
          <p:cNvPr id="17" name="Freeform 17"/>
          <p:cNvSpPr/>
          <p:nvPr/>
        </p:nvSpPr>
        <p:spPr>
          <a:xfrm>
            <a:off x="432868" y="4381500"/>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987468" y="792559"/>
            <a:ext cx="11858905"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IS LAID IN THE TOMB</a:t>
            </a:r>
          </a:p>
        </p:txBody>
      </p:sp>
      <p:sp>
        <p:nvSpPr>
          <p:cNvPr id="19" name="TextBox 19"/>
          <p:cNvSpPr txBox="1"/>
          <p:nvPr/>
        </p:nvSpPr>
        <p:spPr>
          <a:xfrm>
            <a:off x="477254" y="527400"/>
            <a:ext cx="1354205" cy="1795363"/>
          </a:xfrm>
          <a:prstGeom prst="rect">
            <a:avLst/>
          </a:prstGeom>
        </p:spPr>
        <p:txBody>
          <a:bodyPr wrap="square" lIns="0" tIns="0" rIns="0" bIns="0" rtlCol="0" anchor="t">
            <a:spAutoFit/>
          </a:bodyPr>
          <a:lstStyle/>
          <a:p>
            <a:pPr algn="l">
              <a:lnSpc>
                <a:spcPts val="13999"/>
              </a:lnSpc>
            </a:pPr>
            <a:r>
              <a:rPr lang="en-US" sz="9999" dirty="0">
                <a:solidFill>
                  <a:srgbClr val="000000"/>
                </a:solidFill>
                <a:latin typeface="Roca Two"/>
                <a:ea typeface="Roca Two"/>
                <a:cs typeface="Roca Two"/>
                <a:sym typeface="Roca Two"/>
              </a:rPr>
              <a:t>14</a:t>
            </a:r>
          </a:p>
        </p:txBody>
      </p:sp>
      <p:sp>
        <p:nvSpPr>
          <p:cNvPr id="20" name="TextBox 20"/>
          <p:cNvSpPr txBox="1"/>
          <p:nvPr/>
        </p:nvSpPr>
        <p:spPr>
          <a:xfrm>
            <a:off x="432868" y="244038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1" name="Freeform 21"/>
          <p:cNvSpPr/>
          <p:nvPr/>
        </p:nvSpPr>
        <p:spPr>
          <a:xfrm>
            <a:off x="16336190" y="7428755"/>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2" name="Freeform 22"/>
          <p:cNvSpPr/>
          <p:nvPr/>
        </p:nvSpPr>
        <p:spPr>
          <a:xfrm>
            <a:off x="14036852" y="508619"/>
            <a:ext cx="3910292" cy="3744085"/>
          </a:xfrm>
          <a:custGeom>
            <a:avLst/>
            <a:gdLst/>
            <a:ahLst/>
            <a:cxnLst/>
            <a:rect l="l" t="t" r="r" b="b"/>
            <a:pathLst>
              <a:path w="3910292" h="3744085">
                <a:moveTo>
                  <a:pt x="0" y="0"/>
                </a:moveTo>
                <a:lnTo>
                  <a:pt x="3910292" y="0"/>
                </a:lnTo>
                <a:lnTo>
                  <a:pt x="3910292" y="3744085"/>
                </a:lnTo>
                <a:lnTo>
                  <a:pt x="0" y="3744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20330066"/>
          </a:xfrm>
          <a:custGeom>
            <a:avLst/>
            <a:gdLst/>
            <a:ahLst/>
            <a:cxnLst/>
            <a:rect l="l" t="t" r="r" b="b"/>
            <a:pathLst>
              <a:path w="18288000" h="20330066">
                <a:moveTo>
                  <a:pt x="0" y="0"/>
                </a:moveTo>
                <a:lnTo>
                  <a:pt x="18288000" y="0"/>
                </a:lnTo>
                <a:lnTo>
                  <a:pt x="18288000" y="20330066"/>
                </a:lnTo>
                <a:lnTo>
                  <a:pt x="0" y="20330066"/>
                </a:lnTo>
                <a:lnTo>
                  <a:pt x="0" y="0"/>
                </a:lnTo>
                <a:close/>
              </a:path>
            </a:pathLst>
          </a:custGeom>
          <a:blipFill>
            <a:blip r:embed="rId2"/>
            <a:stretch>
              <a:fillRect t="-13027" b="-13027"/>
            </a:stretch>
          </a:blipFill>
        </p:spPr>
        <p:txBody>
          <a:bodyPr/>
          <a:lstStyle/>
          <a:p>
            <a:endParaRPr lang="en-GB"/>
          </a:p>
        </p:txBody>
      </p:sp>
      <p:sp>
        <p:nvSpPr>
          <p:cNvPr id="3" name="Freeform 3"/>
          <p:cNvSpPr/>
          <p:nvPr/>
        </p:nvSpPr>
        <p:spPr>
          <a:xfrm>
            <a:off x="0" y="-10043066"/>
            <a:ext cx="18288000" cy="20330066"/>
          </a:xfrm>
          <a:custGeom>
            <a:avLst/>
            <a:gdLst/>
            <a:ahLst/>
            <a:cxnLst/>
            <a:rect l="l" t="t" r="r" b="b"/>
            <a:pathLst>
              <a:path w="18288000" h="20330066">
                <a:moveTo>
                  <a:pt x="0" y="0"/>
                </a:moveTo>
                <a:lnTo>
                  <a:pt x="18288000" y="0"/>
                </a:lnTo>
                <a:lnTo>
                  <a:pt x="18288000" y="20330066"/>
                </a:lnTo>
                <a:lnTo>
                  <a:pt x="0" y="20330066"/>
                </a:lnTo>
                <a:lnTo>
                  <a:pt x="0" y="0"/>
                </a:lnTo>
                <a:close/>
              </a:path>
            </a:pathLst>
          </a:custGeom>
          <a:blipFill>
            <a:blip r:embed="rId2"/>
            <a:stretch>
              <a:fillRect t="-13027" b="-13027"/>
            </a:stretch>
          </a:blipFill>
        </p:spPr>
        <p:txBody>
          <a:bodyPr/>
          <a:lstStyle/>
          <a:p>
            <a:endParaRPr lang="en-GB"/>
          </a:p>
        </p:txBody>
      </p:sp>
      <p:grpSp>
        <p:nvGrpSpPr>
          <p:cNvPr id="4" name="Group 4"/>
          <p:cNvGrpSpPr/>
          <p:nvPr/>
        </p:nvGrpSpPr>
        <p:grpSpPr>
          <a:xfrm>
            <a:off x="7031073" y="1570547"/>
            <a:ext cx="4187493" cy="4187472"/>
            <a:chOff x="0" y="0"/>
            <a:chExt cx="2519998" cy="2519985"/>
          </a:xfrm>
        </p:grpSpPr>
        <p:sp>
          <p:nvSpPr>
            <p:cNvPr id="5" name="Freeform 5"/>
            <p:cNvSpPr/>
            <p:nvPr/>
          </p:nvSpPr>
          <p:spPr>
            <a:xfrm>
              <a:off x="0" y="0"/>
              <a:ext cx="2520061" cy="2519934"/>
            </a:xfrm>
            <a:custGeom>
              <a:avLst/>
              <a:gdLst/>
              <a:ahLst/>
              <a:cxnLst/>
              <a:rect l="l" t="t" r="r" b="b"/>
              <a:pathLst>
                <a:path w="2520061" h="2519934">
                  <a:moveTo>
                    <a:pt x="1259967" y="0"/>
                  </a:moveTo>
                  <a:cubicBezTo>
                    <a:pt x="564134" y="0"/>
                    <a:pt x="0" y="564388"/>
                    <a:pt x="0" y="1260221"/>
                  </a:cubicBezTo>
                  <a:cubicBezTo>
                    <a:pt x="0" y="1949450"/>
                    <a:pt x="553466" y="2509520"/>
                    <a:pt x="1240282" y="2519934"/>
                  </a:cubicBezTo>
                  <a:lnTo>
                    <a:pt x="1279779" y="2519934"/>
                  </a:lnTo>
                  <a:cubicBezTo>
                    <a:pt x="1966595" y="2509393"/>
                    <a:pt x="2520061" y="1949450"/>
                    <a:pt x="2520061" y="1260221"/>
                  </a:cubicBezTo>
                  <a:cubicBezTo>
                    <a:pt x="2520061" y="564388"/>
                    <a:pt x="1955927" y="0"/>
                    <a:pt x="1259967" y="0"/>
                  </a:cubicBezTo>
                  <a:close/>
                </a:path>
              </a:pathLst>
            </a:custGeom>
            <a:blipFill>
              <a:blip r:embed="rId3"/>
              <a:stretch>
                <a:fillRect l="-812" t="-2033" r="-1945" b="-769"/>
              </a:stretch>
            </a:blipFill>
          </p:spPr>
          <p:txBody>
            <a:bodyPr/>
            <a:lstStyle/>
            <a:p>
              <a:endParaRPr lang="en-GB"/>
            </a:p>
          </p:txBody>
        </p:sp>
      </p:grpSp>
      <p:sp>
        <p:nvSpPr>
          <p:cNvPr id="6" name="Freeform 6"/>
          <p:cNvSpPr/>
          <p:nvPr/>
        </p:nvSpPr>
        <p:spPr>
          <a:xfrm>
            <a:off x="7272225" y="1760206"/>
            <a:ext cx="3774136" cy="3780087"/>
          </a:xfrm>
          <a:custGeom>
            <a:avLst/>
            <a:gdLst/>
            <a:ahLst/>
            <a:cxnLst/>
            <a:rect l="l" t="t" r="r" b="b"/>
            <a:pathLst>
              <a:path w="3774136" h="3780087">
                <a:moveTo>
                  <a:pt x="0" y="0"/>
                </a:moveTo>
                <a:lnTo>
                  <a:pt x="3774136" y="0"/>
                </a:lnTo>
                <a:lnTo>
                  <a:pt x="3774136" y="3780087"/>
                </a:lnTo>
                <a:lnTo>
                  <a:pt x="0" y="3780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7031073" y="1570547"/>
            <a:ext cx="4187493" cy="4187472"/>
            <a:chOff x="0" y="0"/>
            <a:chExt cx="2519998" cy="2519985"/>
          </a:xfrm>
        </p:grpSpPr>
        <p:sp>
          <p:nvSpPr>
            <p:cNvPr id="8" name="Freeform 8"/>
            <p:cNvSpPr/>
            <p:nvPr/>
          </p:nvSpPr>
          <p:spPr>
            <a:xfrm>
              <a:off x="0" y="0"/>
              <a:ext cx="2520061" cy="2519934"/>
            </a:xfrm>
            <a:custGeom>
              <a:avLst/>
              <a:gdLst/>
              <a:ahLst/>
              <a:cxnLst/>
              <a:rect l="l" t="t" r="r" b="b"/>
              <a:pathLst>
                <a:path w="2520061" h="2519934">
                  <a:moveTo>
                    <a:pt x="1259967" y="0"/>
                  </a:moveTo>
                  <a:cubicBezTo>
                    <a:pt x="564134" y="0"/>
                    <a:pt x="0" y="564388"/>
                    <a:pt x="0" y="1260221"/>
                  </a:cubicBezTo>
                  <a:cubicBezTo>
                    <a:pt x="0" y="1949450"/>
                    <a:pt x="553466" y="2509520"/>
                    <a:pt x="1240282" y="2519934"/>
                  </a:cubicBezTo>
                  <a:lnTo>
                    <a:pt x="1279779" y="2519934"/>
                  </a:lnTo>
                  <a:cubicBezTo>
                    <a:pt x="1966595" y="2509393"/>
                    <a:pt x="2520061" y="1949450"/>
                    <a:pt x="2520061" y="1260221"/>
                  </a:cubicBezTo>
                  <a:cubicBezTo>
                    <a:pt x="2520061" y="564388"/>
                    <a:pt x="1955927" y="0"/>
                    <a:pt x="1259967" y="0"/>
                  </a:cubicBezTo>
                  <a:close/>
                </a:path>
              </a:pathLst>
            </a:custGeom>
            <a:blipFill>
              <a:blip r:embed="rId3"/>
              <a:stretch>
                <a:fillRect l="-812" t="-2033" r="-1945" b="-769"/>
              </a:stretch>
            </a:blipFill>
          </p:spPr>
          <p:txBody>
            <a:bodyPr/>
            <a:lstStyle/>
            <a:p>
              <a:endParaRPr lang="en-GB"/>
            </a:p>
          </p:txBody>
        </p:sp>
      </p:grpSp>
      <p:grpSp>
        <p:nvGrpSpPr>
          <p:cNvPr id="9" name="Group 9"/>
          <p:cNvGrpSpPr/>
          <p:nvPr/>
        </p:nvGrpSpPr>
        <p:grpSpPr>
          <a:xfrm>
            <a:off x="7176362" y="1760206"/>
            <a:ext cx="3739798" cy="3675252"/>
            <a:chOff x="0" y="0"/>
            <a:chExt cx="4986398" cy="4900336"/>
          </a:xfrm>
        </p:grpSpPr>
        <p:grpSp>
          <p:nvGrpSpPr>
            <p:cNvPr id="10" name="Group 10"/>
            <p:cNvGrpSpPr/>
            <p:nvPr/>
          </p:nvGrpSpPr>
          <p:grpSpPr>
            <a:xfrm>
              <a:off x="608777" y="369109"/>
              <a:ext cx="4174596" cy="417459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13" name="Group 13"/>
            <p:cNvGrpSpPr/>
            <p:nvPr/>
          </p:nvGrpSpPr>
          <p:grpSpPr>
            <a:xfrm>
              <a:off x="468140" y="435372"/>
              <a:ext cx="4415053" cy="4464964"/>
              <a:chOff x="0" y="0"/>
              <a:chExt cx="831602" cy="841003"/>
            </a:xfrm>
          </p:grpSpPr>
          <p:sp>
            <p:nvSpPr>
              <p:cNvPr id="14" name="Freeform 14"/>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5" name="TextBox 15"/>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16" name="Group 16"/>
            <p:cNvGrpSpPr/>
            <p:nvPr/>
          </p:nvGrpSpPr>
          <p:grpSpPr>
            <a:xfrm>
              <a:off x="0" y="286313"/>
              <a:ext cx="4377621" cy="4402576"/>
              <a:chOff x="0" y="0"/>
              <a:chExt cx="824551" cy="829252"/>
            </a:xfrm>
          </p:grpSpPr>
          <p:sp>
            <p:nvSpPr>
              <p:cNvPr id="17" name="Freeform 17"/>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8" name="TextBox 18"/>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9" name="Group 19"/>
            <p:cNvGrpSpPr/>
            <p:nvPr/>
          </p:nvGrpSpPr>
          <p:grpSpPr>
            <a:xfrm>
              <a:off x="608777" y="0"/>
              <a:ext cx="4377621" cy="4390098"/>
              <a:chOff x="0" y="0"/>
              <a:chExt cx="824551" cy="826901"/>
            </a:xfrm>
          </p:grpSpPr>
          <p:sp>
            <p:nvSpPr>
              <p:cNvPr id="20" name="Freeform 20"/>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21" name="TextBox 21"/>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22" name="Freeform 22"/>
          <p:cNvSpPr/>
          <p:nvPr/>
        </p:nvSpPr>
        <p:spPr>
          <a:xfrm>
            <a:off x="7344927" y="1978988"/>
            <a:ext cx="3402670" cy="3682947"/>
          </a:xfrm>
          <a:custGeom>
            <a:avLst/>
            <a:gdLst/>
            <a:ahLst/>
            <a:cxnLst/>
            <a:rect l="l" t="t" r="r" b="b"/>
            <a:pathLst>
              <a:path w="3402670" h="3682947">
                <a:moveTo>
                  <a:pt x="0" y="0"/>
                </a:moveTo>
                <a:lnTo>
                  <a:pt x="3402669" y="0"/>
                </a:lnTo>
                <a:lnTo>
                  <a:pt x="3402669" y="3682947"/>
                </a:lnTo>
                <a:lnTo>
                  <a:pt x="0" y="3682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3" name="TextBox 23"/>
          <p:cNvSpPr txBox="1"/>
          <p:nvPr/>
        </p:nvSpPr>
        <p:spPr>
          <a:xfrm>
            <a:off x="5066963" y="6361574"/>
            <a:ext cx="8154073" cy="2354878"/>
          </a:xfrm>
          <a:prstGeom prst="rect">
            <a:avLst/>
          </a:prstGeom>
        </p:spPr>
        <p:txBody>
          <a:bodyPr lIns="0" tIns="0" rIns="0" bIns="0" rtlCol="0" anchor="t">
            <a:spAutoFit/>
          </a:bodyPr>
          <a:lstStyle/>
          <a:p>
            <a:pPr algn="ctr">
              <a:lnSpc>
                <a:spcPts val="3775"/>
              </a:lnSpc>
            </a:pPr>
            <a:r>
              <a:rPr lang="en-US" sz="2696" b="1">
                <a:solidFill>
                  <a:srgbClr val="551168"/>
                </a:solidFill>
                <a:latin typeface="Roca Two Bold"/>
                <a:ea typeface="Roca Two Bold"/>
                <a:cs typeface="Roca Two Bold"/>
                <a:sym typeface="Roca Two Bold"/>
              </a:rPr>
              <a:t>This is where we need to hear Mary’s voice.</a:t>
            </a:r>
          </a:p>
          <a:p>
            <a:pPr algn="ctr">
              <a:lnSpc>
                <a:spcPts val="3775"/>
              </a:lnSpc>
            </a:pPr>
            <a:r>
              <a:rPr lang="en-US" sz="2696" b="1">
                <a:solidFill>
                  <a:srgbClr val="551168"/>
                </a:solidFill>
                <a:latin typeface="Roca Two Bold"/>
                <a:ea typeface="Roca Two Bold"/>
                <a:cs typeface="Roca Two Bold"/>
                <a:sym typeface="Roca Two Bold"/>
              </a:rPr>
              <a:t>Telling us of ends that are beginnings, the apparent death of a tree in winter when it is just getting ready to flower in spring.</a:t>
            </a:r>
          </a:p>
          <a:p>
            <a:pPr algn="ctr">
              <a:lnSpc>
                <a:spcPts val="3775"/>
              </a:lnSpc>
              <a:spcBef>
                <a:spcPct val="0"/>
              </a:spcBef>
            </a:pPr>
            <a:r>
              <a:rPr lang="en-US" sz="2696" b="1">
                <a:solidFill>
                  <a:srgbClr val="551168"/>
                </a:solidFill>
                <a:latin typeface="Roca Two Bold"/>
                <a:ea typeface="Roca Two Bold"/>
                <a:cs typeface="Roca Two Bold"/>
                <a:sym typeface="Roca Two Bold"/>
              </a:rPr>
              <a:t>Of tombs which are gateways to resurrection.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20330066"/>
          </a:xfrm>
          <a:custGeom>
            <a:avLst/>
            <a:gdLst/>
            <a:ahLst/>
            <a:cxnLst/>
            <a:rect l="l" t="t" r="r" b="b"/>
            <a:pathLst>
              <a:path w="18288000" h="20330066">
                <a:moveTo>
                  <a:pt x="0" y="0"/>
                </a:moveTo>
                <a:lnTo>
                  <a:pt x="18288000" y="0"/>
                </a:lnTo>
                <a:lnTo>
                  <a:pt x="18288000" y="20330066"/>
                </a:lnTo>
                <a:lnTo>
                  <a:pt x="0" y="20330066"/>
                </a:lnTo>
                <a:lnTo>
                  <a:pt x="0" y="0"/>
                </a:lnTo>
                <a:close/>
              </a:path>
            </a:pathLst>
          </a:custGeom>
          <a:blipFill>
            <a:blip r:embed="rId2"/>
            <a:stretch>
              <a:fillRect t="-13027" b="-13027"/>
            </a:stretch>
          </a:blipFill>
        </p:spPr>
        <p:txBody>
          <a:bodyPr/>
          <a:lstStyle/>
          <a:p>
            <a:endParaRPr lang="en-GB"/>
          </a:p>
        </p:txBody>
      </p:sp>
      <p:sp>
        <p:nvSpPr>
          <p:cNvPr id="3" name="Freeform 3"/>
          <p:cNvSpPr/>
          <p:nvPr/>
        </p:nvSpPr>
        <p:spPr>
          <a:xfrm>
            <a:off x="0" y="-10043066"/>
            <a:ext cx="18288000" cy="20330066"/>
          </a:xfrm>
          <a:custGeom>
            <a:avLst/>
            <a:gdLst/>
            <a:ahLst/>
            <a:cxnLst/>
            <a:rect l="l" t="t" r="r" b="b"/>
            <a:pathLst>
              <a:path w="18288000" h="20330066">
                <a:moveTo>
                  <a:pt x="0" y="0"/>
                </a:moveTo>
                <a:lnTo>
                  <a:pt x="18288000" y="0"/>
                </a:lnTo>
                <a:lnTo>
                  <a:pt x="18288000" y="20330066"/>
                </a:lnTo>
                <a:lnTo>
                  <a:pt x="0" y="20330066"/>
                </a:lnTo>
                <a:lnTo>
                  <a:pt x="0" y="0"/>
                </a:lnTo>
                <a:close/>
              </a:path>
            </a:pathLst>
          </a:custGeom>
          <a:blipFill>
            <a:blip r:embed="rId2"/>
            <a:stretch>
              <a:fillRect t="-13027" b="-13027"/>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1729" y="2826014"/>
            <a:ext cx="7977716" cy="4133593"/>
          </a:xfrm>
          <a:prstGeom prst="rect">
            <a:avLst/>
          </a:prstGeom>
        </p:spPr>
        <p:txBody>
          <a:bodyPr lIns="0" tIns="0" rIns="0" bIns="0" rtlCol="0" anchor="t">
            <a:spAutoFit/>
          </a:bodyPr>
          <a:lstStyle/>
          <a:p>
            <a:pPr algn="ctr">
              <a:lnSpc>
                <a:spcPts val="2849"/>
              </a:lnSpc>
            </a:pPr>
            <a:endParaRPr/>
          </a:p>
          <a:p>
            <a:pPr algn="ctr">
              <a:lnSpc>
                <a:spcPts val="3957"/>
              </a:lnSpc>
            </a:pPr>
            <a:r>
              <a:rPr lang="en-US" sz="3297" b="1" spc="29">
                <a:solidFill>
                  <a:srgbClr val="551168"/>
                </a:solidFill>
                <a:latin typeface="Roca Two Bold"/>
                <a:ea typeface="Roca Two Bold"/>
                <a:cs typeface="Roca Two Bold"/>
                <a:sym typeface="Roca Two Bold"/>
              </a:rPr>
              <a:t>Jesus, Remember Me</a:t>
            </a:r>
          </a:p>
          <a:p>
            <a:pPr algn="ctr">
              <a:lnSpc>
                <a:spcPts val="2849"/>
              </a:lnSpc>
            </a:pPr>
            <a:endParaRPr lang="en-US" sz="3297" b="1" spc="29">
              <a:solidFill>
                <a:srgbClr val="551168"/>
              </a:solidFill>
              <a:latin typeface="Roca Two Bold"/>
              <a:ea typeface="Roca Two Bold"/>
              <a:cs typeface="Roca Two Bold"/>
              <a:sym typeface="Roca Two Bold"/>
            </a:endParaRPr>
          </a:p>
          <a:p>
            <a:pPr algn="ctr">
              <a:lnSpc>
                <a:spcPts val="2690"/>
              </a:lnSpc>
            </a:pPr>
            <a:r>
              <a:rPr lang="en-US" sz="2242" spc="20">
                <a:solidFill>
                  <a:srgbClr val="551168"/>
                </a:solidFill>
                <a:latin typeface="Roca Two"/>
                <a:ea typeface="Roca Two"/>
                <a:cs typeface="Roca Two"/>
                <a:sym typeface="Roca Two"/>
              </a:rPr>
              <a:t>Jesus, remember me</a:t>
            </a:r>
          </a:p>
          <a:p>
            <a:pPr algn="ctr">
              <a:lnSpc>
                <a:spcPts val="2690"/>
              </a:lnSpc>
            </a:pPr>
            <a:r>
              <a:rPr lang="en-US" sz="2242" spc="20">
                <a:solidFill>
                  <a:srgbClr val="551168"/>
                </a:solidFill>
                <a:latin typeface="Roca Two"/>
                <a:ea typeface="Roca Two"/>
                <a:cs typeface="Roca Two"/>
                <a:sym typeface="Roca Two"/>
              </a:rPr>
              <a:t>when you come into your Kingdom.</a:t>
            </a:r>
          </a:p>
          <a:p>
            <a:pPr algn="ctr">
              <a:lnSpc>
                <a:spcPts val="2690"/>
              </a:lnSpc>
            </a:pPr>
            <a:endParaRPr lang="en-US" sz="2242" spc="20">
              <a:solidFill>
                <a:srgbClr val="551168"/>
              </a:solidFill>
              <a:latin typeface="Roca Two"/>
              <a:ea typeface="Roca Two"/>
              <a:cs typeface="Roca Two"/>
              <a:sym typeface="Roca Two"/>
            </a:endParaRPr>
          </a:p>
          <a:p>
            <a:pPr algn="ctr">
              <a:lnSpc>
                <a:spcPts val="2690"/>
              </a:lnSpc>
            </a:pPr>
            <a:r>
              <a:rPr lang="en-US" sz="2242" spc="20">
                <a:solidFill>
                  <a:srgbClr val="551168"/>
                </a:solidFill>
                <a:latin typeface="Roca Two"/>
                <a:ea typeface="Roca Two"/>
                <a:cs typeface="Roca Two"/>
                <a:sym typeface="Roca Two"/>
              </a:rPr>
              <a:t>Jesus, remember me </a:t>
            </a:r>
          </a:p>
          <a:p>
            <a:pPr algn="ctr">
              <a:lnSpc>
                <a:spcPts val="2690"/>
              </a:lnSpc>
            </a:pPr>
            <a:r>
              <a:rPr lang="en-US" sz="2242" spc="20">
                <a:solidFill>
                  <a:srgbClr val="551168"/>
                </a:solidFill>
                <a:latin typeface="Roca Two"/>
                <a:ea typeface="Roca Two"/>
                <a:cs typeface="Roca Two"/>
                <a:sym typeface="Roca Two"/>
              </a:rPr>
              <a:t>when you come into your Kingdom.</a:t>
            </a:r>
          </a:p>
          <a:p>
            <a:pPr algn="ctr">
              <a:lnSpc>
                <a:spcPts val="2849"/>
              </a:lnSpc>
            </a:pPr>
            <a:endParaRPr lang="en-US" sz="2242" spc="20">
              <a:solidFill>
                <a:srgbClr val="551168"/>
              </a:solidFill>
              <a:latin typeface="Roca Two"/>
              <a:ea typeface="Roca Two"/>
              <a:cs typeface="Roca Two"/>
              <a:sym typeface="Roca Two"/>
            </a:endParaRPr>
          </a:p>
          <a:p>
            <a:pPr algn="ctr">
              <a:lnSpc>
                <a:spcPts val="2849"/>
              </a:lnSpc>
            </a:pPr>
            <a:endParaRPr lang="en-US" sz="2242" spc="20">
              <a:solidFill>
                <a:srgbClr val="551168"/>
              </a:solidFill>
              <a:latin typeface="Roca Two"/>
              <a:ea typeface="Roca Two"/>
              <a:cs typeface="Roca Two"/>
              <a:sym typeface="Roca Two"/>
            </a:endParaRPr>
          </a:p>
          <a:p>
            <a:pPr algn="ctr">
              <a:lnSpc>
                <a:spcPts val="2216"/>
              </a:lnSpc>
            </a:pPr>
            <a:r>
              <a:rPr lang="en-US" sz="1846" i="1" u="sng" spc="16">
                <a:solidFill>
                  <a:srgbClr val="551168"/>
                </a:solidFill>
                <a:latin typeface="Goudy Italics"/>
                <a:ea typeface="Goudy Italics"/>
                <a:cs typeface="Goudy Italics"/>
                <a:sym typeface="Goudy Italics"/>
                <a:hlinkClick r:id="rId2" tooltip="https://www.youtube.com/watch?v=bQtsJl1RjC0"/>
              </a:rPr>
              <a:t>https://www.youtube.com/watch?v=bQtsJl1RjC0</a:t>
            </a:r>
          </a:p>
          <a:p>
            <a:pPr algn="ctr">
              <a:lnSpc>
                <a:spcPts val="2136"/>
              </a:lnSpc>
            </a:pPr>
            <a:endParaRPr lang="en-US" sz="1846" i="1" u="sng" spc="16">
              <a:solidFill>
                <a:srgbClr val="551168"/>
              </a:solidFill>
              <a:latin typeface="Goudy Italics"/>
              <a:ea typeface="Goudy Italics"/>
              <a:cs typeface="Goudy Italics"/>
              <a:sym typeface="Goudy Italics"/>
              <a:hlinkClick r:id="rId2" tooltip="https://www.youtube.com/watch?v=bQtsJl1RjC0"/>
            </a:endParaRPr>
          </a:p>
        </p:txBody>
      </p:sp>
      <p:sp>
        <p:nvSpPr>
          <p:cNvPr id="3" name="AutoShape 3"/>
          <p:cNvSpPr/>
          <p:nvPr/>
        </p:nvSpPr>
        <p:spPr>
          <a:xfrm flipV="1">
            <a:off x="9143906" y="3297267"/>
            <a:ext cx="0" cy="3191086"/>
          </a:xfrm>
          <a:prstGeom prst="line">
            <a:avLst/>
          </a:prstGeom>
          <a:ln w="19050" cap="flat">
            <a:solidFill>
              <a:srgbClr val="551168"/>
            </a:solidFill>
            <a:prstDash val="solid"/>
            <a:headEnd type="none" w="sm" len="sm"/>
            <a:tailEnd type="none" w="sm" len="sm"/>
          </a:ln>
        </p:spPr>
        <p:txBody>
          <a:bodyPr/>
          <a:lstStyle/>
          <a:p>
            <a:endParaRPr lang="en-GB"/>
          </a:p>
        </p:txBody>
      </p:sp>
      <p:sp>
        <p:nvSpPr>
          <p:cNvPr id="4" name="TextBox 4"/>
          <p:cNvSpPr txBox="1"/>
          <p:nvPr/>
        </p:nvSpPr>
        <p:spPr>
          <a:xfrm>
            <a:off x="9488554" y="2995629"/>
            <a:ext cx="7977716" cy="3794362"/>
          </a:xfrm>
          <a:prstGeom prst="rect">
            <a:avLst/>
          </a:prstGeom>
        </p:spPr>
        <p:txBody>
          <a:bodyPr lIns="0" tIns="0" rIns="0" bIns="0" rtlCol="0" anchor="t">
            <a:spAutoFit/>
          </a:bodyPr>
          <a:lstStyle/>
          <a:p>
            <a:pPr algn="ctr">
              <a:lnSpc>
                <a:spcPts val="2849"/>
              </a:lnSpc>
            </a:pPr>
            <a:endParaRPr/>
          </a:p>
          <a:p>
            <a:pPr algn="ctr">
              <a:lnSpc>
                <a:spcPts val="3957"/>
              </a:lnSpc>
            </a:pPr>
            <a:r>
              <a:rPr lang="en-US" sz="3297" b="1" spc="29">
                <a:solidFill>
                  <a:srgbClr val="551168"/>
                </a:solidFill>
                <a:latin typeface="Roca Two Bold"/>
                <a:ea typeface="Roca Two Bold"/>
                <a:cs typeface="Roca Two Bold"/>
                <a:sym typeface="Roca Two Bold"/>
              </a:rPr>
              <a:t>Ubi Caritas </a:t>
            </a:r>
          </a:p>
          <a:p>
            <a:pPr algn="ctr">
              <a:lnSpc>
                <a:spcPts val="2849"/>
              </a:lnSpc>
            </a:pPr>
            <a:endParaRPr lang="en-US" sz="3297" b="1" spc="29">
              <a:solidFill>
                <a:srgbClr val="551168"/>
              </a:solidFill>
              <a:latin typeface="Roca Two Bold"/>
              <a:ea typeface="Roca Two Bold"/>
              <a:cs typeface="Roca Two Bold"/>
              <a:sym typeface="Roca Two Bold"/>
            </a:endParaRPr>
          </a:p>
          <a:p>
            <a:pPr algn="ctr">
              <a:lnSpc>
                <a:spcPts val="2690"/>
              </a:lnSpc>
            </a:pPr>
            <a:r>
              <a:rPr lang="en-US" sz="2242" spc="20">
                <a:solidFill>
                  <a:srgbClr val="551168"/>
                </a:solidFill>
                <a:latin typeface="Roca Two"/>
                <a:ea typeface="Roca Two"/>
                <a:cs typeface="Roca Two"/>
                <a:sym typeface="Roca Two"/>
              </a:rPr>
              <a:t>Ubi caritas, et amor, </a:t>
            </a:r>
          </a:p>
          <a:p>
            <a:pPr algn="ctr">
              <a:lnSpc>
                <a:spcPts val="2690"/>
              </a:lnSpc>
            </a:pPr>
            <a:r>
              <a:rPr lang="en-US" sz="2242" spc="20">
                <a:solidFill>
                  <a:srgbClr val="551168"/>
                </a:solidFill>
                <a:latin typeface="Roca Two"/>
                <a:ea typeface="Roca Two"/>
                <a:cs typeface="Roca Two"/>
                <a:sym typeface="Roca Two"/>
              </a:rPr>
              <a:t>Ubi Caritas, Deus ibi est.</a:t>
            </a:r>
          </a:p>
          <a:p>
            <a:pPr algn="ctr">
              <a:lnSpc>
                <a:spcPts val="2690"/>
              </a:lnSpc>
            </a:pPr>
            <a:endParaRPr lang="en-US" sz="2242" spc="20">
              <a:solidFill>
                <a:srgbClr val="551168"/>
              </a:solidFill>
              <a:latin typeface="Roca Two"/>
              <a:ea typeface="Roca Two"/>
              <a:cs typeface="Roca Two"/>
              <a:sym typeface="Roca Two"/>
            </a:endParaRPr>
          </a:p>
          <a:p>
            <a:pPr algn="ctr">
              <a:lnSpc>
                <a:spcPts val="2690"/>
              </a:lnSpc>
            </a:pPr>
            <a:r>
              <a:rPr lang="en-US" sz="2242" spc="20">
                <a:solidFill>
                  <a:srgbClr val="551168"/>
                </a:solidFill>
                <a:latin typeface="Roca Two"/>
                <a:ea typeface="Roca Two"/>
                <a:cs typeface="Roca Two"/>
                <a:sym typeface="Roca Two"/>
              </a:rPr>
              <a:t>(Where charity and love are, God is there.)</a:t>
            </a:r>
          </a:p>
          <a:p>
            <a:pPr algn="ctr">
              <a:lnSpc>
                <a:spcPts val="2849"/>
              </a:lnSpc>
            </a:pPr>
            <a:endParaRPr lang="en-US" sz="2242" spc="20">
              <a:solidFill>
                <a:srgbClr val="551168"/>
              </a:solidFill>
              <a:latin typeface="Roca Two"/>
              <a:ea typeface="Roca Two"/>
              <a:cs typeface="Roca Two"/>
              <a:sym typeface="Roca Two"/>
            </a:endParaRPr>
          </a:p>
          <a:p>
            <a:pPr algn="ctr">
              <a:lnSpc>
                <a:spcPts val="2849"/>
              </a:lnSpc>
            </a:pPr>
            <a:endParaRPr lang="en-US" sz="2242" spc="20">
              <a:solidFill>
                <a:srgbClr val="551168"/>
              </a:solidFill>
              <a:latin typeface="Roca Two"/>
              <a:ea typeface="Roca Two"/>
              <a:cs typeface="Roca Two"/>
              <a:sym typeface="Roca Two"/>
            </a:endParaRPr>
          </a:p>
          <a:p>
            <a:pPr algn="ctr">
              <a:lnSpc>
                <a:spcPts val="2216"/>
              </a:lnSpc>
            </a:pPr>
            <a:r>
              <a:rPr lang="en-US" sz="1846" i="1" u="sng" spc="16">
                <a:solidFill>
                  <a:srgbClr val="551168"/>
                </a:solidFill>
                <a:latin typeface="Goudy Italics"/>
                <a:ea typeface="Goudy Italics"/>
                <a:cs typeface="Goudy Italics"/>
                <a:sym typeface="Goudy Italics"/>
                <a:hlinkClick r:id="rId3" tooltip="https://www.youtube.com/watch?v=Vvfr_2euIFo"/>
              </a:rPr>
              <a:t>https://www.youtube.com/watch?v=Vvfr_2euIFo</a:t>
            </a:r>
          </a:p>
          <a:p>
            <a:pPr algn="ctr">
              <a:lnSpc>
                <a:spcPts val="2136"/>
              </a:lnSpc>
            </a:pPr>
            <a:endParaRPr lang="en-US" sz="1846" i="1" u="sng" spc="16">
              <a:solidFill>
                <a:srgbClr val="551168"/>
              </a:solidFill>
              <a:latin typeface="Goudy Italics"/>
              <a:ea typeface="Goudy Italics"/>
              <a:cs typeface="Goudy Italics"/>
              <a:sym typeface="Goudy Italics"/>
              <a:hlinkClick r:id="rId3" tooltip="https://www.youtube.com/watch?v=Vvfr_2euIFo"/>
            </a:endParaRPr>
          </a:p>
        </p:txBody>
      </p:sp>
      <p:sp>
        <p:nvSpPr>
          <p:cNvPr id="5" name="Freeform 5"/>
          <p:cNvSpPr/>
          <p:nvPr/>
        </p:nvSpPr>
        <p:spPr>
          <a:xfrm>
            <a:off x="0" y="0"/>
            <a:ext cx="18288000" cy="20330066"/>
          </a:xfrm>
          <a:custGeom>
            <a:avLst/>
            <a:gdLst/>
            <a:ahLst/>
            <a:cxnLst/>
            <a:rect l="l" t="t" r="r" b="b"/>
            <a:pathLst>
              <a:path w="18288000" h="20330066">
                <a:moveTo>
                  <a:pt x="0" y="0"/>
                </a:moveTo>
                <a:lnTo>
                  <a:pt x="18288000" y="0"/>
                </a:lnTo>
                <a:lnTo>
                  <a:pt x="18288000" y="20330066"/>
                </a:lnTo>
                <a:lnTo>
                  <a:pt x="0" y="20330066"/>
                </a:lnTo>
                <a:lnTo>
                  <a:pt x="0" y="0"/>
                </a:lnTo>
                <a:close/>
              </a:path>
            </a:pathLst>
          </a:custGeom>
          <a:blipFill>
            <a:blip r:embed="rId4"/>
            <a:stretch>
              <a:fillRect t="-13027" b="-13027"/>
            </a:stretch>
          </a:blipFill>
        </p:spPr>
        <p:txBody>
          <a:bodyPr/>
          <a:lstStyle/>
          <a:p>
            <a:endParaRPr lang="en-GB"/>
          </a:p>
        </p:txBody>
      </p:sp>
      <p:sp>
        <p:nvSpPr>
          <p:cNvPr id="6" name="Freeform 6"/>
          <p:cNvSpPr/>
          <p:nvPr/>
        </p:nvSpPr>
        <p:spPr>
          <a:xfrm>
            <a:off x="0" y="-10043066"/>
            <a:ext cx="18288000" cy="20330066"/>
          </a:xfrm>
          <a:custGeom>
            <a:avLst/>
            <a:gdLst/>
            <a:ahLst/>
            <a:cxnLst/>
            <a:rect l="l" t="t" r="r" b="b"/>
            <a:pathLst>
              <a:path w="18288000" h="20330066">
                <a:moveTo>
                  <a:pt x="0" y="0"/>
                </a:moveTo>
                <a:lnTo>
                  <a:pt x="18288000" y="0"/>
                </a:lnTo>
                <a:lnTo>
                  <a:pt x="18288000" y="20330066"/>
                </a:lnTo>
                <a:lnTo>
                  <a:pt x="0" y="20330066"/>
                </a:lnTo>
                <a:lnTo>
                  <a:pt x="0" y="0"/>
                </a:lnTo>
                <a:close/>
              </a:path>
            </a:pathLst>
          </a:custGeom>
          <a:blipFill>
            <a:blip r:embed="rId4"/>
            <a:stretch>
              <a:fillRect t="-13027" b="-13027"/>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3634412" y="539996"/>
            <a:ext cx="4156723" cy="3806036"/>
          </a:xfrm>
          <a:custGeom>
            <a:avLst/>
            <a:gdLst/>
            <a:ahLst/>
            <a:cxnLst/>
            <a:rect l="l" t="t" r="r" b="b"/>
            <a:pathLst>
              <a:path w="4156723" h="3806036">
                <a:moveTo>
                  <a:pt x="0" y="0"/>
                </a:moveTo>
                <a:lnTo>
                  <a:pt x="4156723" y="0"/>
                </a:lnTo>
                <a:lnTo>
                  <a:pt x="4156723" y="3806036"/>
                </a:lnTo>
                <a:lnTo>
                  <a:pt x="0" y="3806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4"/>
            <a:stretch>
              <a:fillRect l="-10266" r="-10898"/>
            </a:stretch>
          </a:blipFill>
        </p:spPr>
        <p:txBody>
          <a:bodyPr/>
          <a:lstStyle/>
          <a:p>
            <a:endParaRPr lang="en-GB"/>
          </a:p>
        </p:txBody>
      </p:sp>
      <p:sp>
        <p:nvSpPr>
          <p:cNvPr id="17" name="TextBox 17"/>
          <p:cNvSpPr txBox="1"/>
          <p:nvPr/>
        </p:nvSpPr>
        <p:spPr>
          <a:xfrm>
            <a:off x="523182" y="4348979"/>
            <a:ext cx="17282355" cy="3274695"/>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Lord, Pilate signed the decree. He signed the decree that would extinguish Your future.</a:t>
            </a:r>
          </a:p>
          <a:p>
            <a:pPr algn="just">
              <a:lnSpc>
                <a:spcPts val="3119"/>
              </a:lnSpc>
            </a:pPr>
            <a:r>
              <a:rPr lang="en-US" sz="2399">
                <a:solidFill>
                  <a:srgbClr val="000000"/>
                </a:solidFill>
                <a:latin typeface="Goudy"/>
                <a:ea typeface="Goudy"/>
                <a:cs typeface="Goudy"/>
                <a:sym typeface="Goudy"/>
              </a:rPr>
              <a:t>“This human being must die; his future will be no more ”.</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Many of us young people feel this way today, Lord: that our future is being taken from us. We are told that life is full of opportunities, but it’s hard to see where those opportunities are when money is lacking; when you can’t find work and when getting access to education is often impossible.</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Lord, even when they condemned You to death, You did not let it get You down. You explained to Pilate that he would have no power over You if God had not allowed it. And, with God by Your side, You pressed on, trusting in the future. Teach us to do the same.</a:t>
            </a:r>
          </a:p>
        </p:txBody>
      </p:sp>
      <p:sp>
        <p:nvSpPr>
          <p:cNvPr id="18" name="Freeform 18"/>
          <p:cNvSpPr/>
          <p:nvPr/>
        </p:nvSpPr>
        <p:spPr>
          <a:xfrm>
            <a:off x="477254" y="3936944"/>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5">
              <a:extLst>
                <a:ext uri="{96DAC541-7B7A-43D3-8B79-37D633B846F1}">
                  <asvg:svgBlip xmlns:asvg="http://schemas.microsoft.com/office/drawing/2016/SVG/main" r:embed="rId6"/>
                </a:ext>
              </a:extLst>
            </a:blip>
            <a:stretch>
              <a:fillRect l="-29730" r="-46527" b="-60223"/>
            </a:stretch>
          </a:blipFill>
        </p:spPr>
        <p:txBody>
          <a:bodyPr/>
          <a:lstStyle/>
          <a:p>
            <a:endParaRPr lang="en-GB"/>
          </a:p>
        </p:txBody>
      </p:sp>
      <p:sp>
        <p:nvSpPr>
          <p:cNvPr id="19" name="TextBox 19"/>
          <p:cNvSpPr txBox="1"/>
          <p:nvPr/>
        </p:nvSpPr>
        <p:spPr>
          <a:xfrm>
            <a:off x="1475249" y="792559"/>
            <a:ext cx="11220698"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IS CONDEMNED TO DEATH</a:t>
            </a:r>
          </a:p>
        </p:txBody>
      </p:sp>
      <p:sp>
        <p:nvSpPr>
          <p:cNvPr id="20" name="TextBox 20"/>
          <p:cNvSpPr txBox="1"/>
          <p:nvPr/>
        </p:nvSpPr>
        <p:spPr>
          <a:xfrm>
            <a:off x="477254" y="527400"/>
            <a:ext cx="291672" cy="1698643"/>
          </a:xfrm>
          <a:prstGeom prst="rect">
            <a:avLst/>
          </a:prstGeom>
        </p:spPr>
        <p:txBody>
          <a:bodyPr lIns="0" tIns="0" rIns="0" bIns="0" rtlCol="0" anchor="t">
            <a:spAutoFit/>
          </a:bodyPr>
          <a:lstStyle/>
          <a:p>
            <a:pPr algn="l">
              <a:lnSpc>
                <a:spcPts val="13999"/>
              </a:lnSpc>
            </a:pPr>
            <a:r>
              <a:rPr lang="en-US" sz="9999">
                <a:solidFill>
                  <a:srgbClr val="000000"/>
                </a:solidFill>
                <a:latin typeface="Roca Two"/>
                <a:ea typeface="Roca Two"/>
                <a:cs typeface="Roca Two"/>
                <a:sym typeface="Roca Two"/>
              </a:rPr>
              <a:t>1</a:t>
            </a:r>
          </a:p>
        </p:txBody>
      </p:sp>
      <p:sp>
        <p:nvSpPr>
          <p:cNvPr id="21" name="TextBox 21"/>
          <p:cNvSpPr txBox="1"/>
          <p:nvPr/>
        </p:nvSpPr>
        <p:spPr>
          <a:xfrm>
            <a:off x="477254" y="205810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2" name="Freeform 22"/>
          <p:cNvSpPr/>
          <p:nvPr/>
        </p:nvSpPr>
        <p:spPr>
          <a:xfrm>
            <a:off x="16352002" y="7262322"/>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5">
              <a:extLst>
                <a:ext uri="{96DAC541-7B7A-43D3-8B79-37D633B846F1}">
                  <asvg:svgBlip xmlns:asvg="http://schemas.microsoft.com/office/drawing/2016/SVG/main" r:embed="rId6"/>
                </a:ext>
              </a:extLst>
            </a:blip>
            <a:stretch>
              <a:fillRect l="-44148" t="-210003" r="-23097"/>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3429000" y="410439"/>
            <a:ext cx="4362135" cy="3996000"/>
          </a:xfrm>
          <a:custGeom>
            <a:avLst/>
            <a:gdLst/>
            <a:ahLst/>
            <a:cxnLst/>
            <a:rect l="l" t="t" r="r" b="b"/>
            <a:pathLst>
              <a:path w="4362135" h="3996000">
                <a:moveTo>
                  <a:pt x="0" y="0"/>
                </a:moveTo>
                <a:lnTo>
                  <a:pt x="4362135" y="0"/>
                </a:lnTo>
                <a:lnTo>
                  <a:pt x="4362135" y="3996000"/>
                </a:lnTo>
                <a:lnTo>
                  <a:pt x="0" y="399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4"/>
            <a:stretch>
              <a:fillRect l="-10266" r="-10898"/>
            </a:stretch>
          </a:blipFill>
        </p:spPr>
        <p:txBody>
          <a:bodyPr/>
          <a:lstStyle/>
          <a:p>
            <a:endParaRPr lang="en-GB"/>
          </a:p>
        </p:txBody>
      </p:sp>
      <p:sp>
        <p:nvSpPr>
          <p:cNvPr id="17" name="TextBox 17"/>
          <p:cNvSpPr txBox="1"/>
          <p:nvPr/>
        </p:nvSpPr>
        <p:spPr>
          <a:xfrm>
            <a:off x="523182" y="4610917"/>
            <a:ext cx="17282355" cy="2884170"/>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A heavy log was placed on Your back. And they had already tortured You. </a:t>
            </a:r>
          </a:p>
          <a:p>
            <a:pPr algn="just">
              <a:lnSpc>
                <a:spcPts val="3119"/>
              </a:lnSpc>
            </a:pPr>
            <a:r>
              <a:rPr lang="en-US" sz="2399">
                <a:solidFill>
                  <a:srgbClr val="000000"/>
                </a:solidFill>
                <a:latin typeface="Goudy"/>
                <a:ea typeface="Goudy"/>
                <a:cs typeface="Goudy"/>
                <a:sym typeface="Goudy"/>
              </a:rPr>
              <a:t>What violence, Lord! You lived in a violent world and You were a victim of that violence.</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The world we live in is perhaps not very different. Wars, attacks, mass shootings but also violence in marriages and relationships, child abuse, bullying, abuse of power and families where the words that are thrown around are worse than stones.</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They put a Cross on Your back but You, Lord, did not give up. Where did You find the strength to walk? I imagine You saying to Yourself:</a:t>
            </a:r>
          </a:p>
          <a:p>
            <a:pPr algn="just">
              <a:lnSpc>
                <a:spcPts val="3119"/>
              </a:lnSpc>
            </a:pPr>
            <a:r>
              <a:rPr lang="en-US" sz="2399">
                <a:solidFill>
                  <a:srgbClr val="000000"/>
                </a:solidFill>
                <a:latin typeface="Goudy"/>
                <a:ea typeface="Goudy"/>
                <a:cs typeface="Goudy"/>
                <a:sym typeface="Goudy"/>
              </a:rPr>
              <a:t>“Love will overcome violence”. Lord, give me the strength to love.</a:t>
            </a:r>
          </a:p>
        </p:txBody>
      </p:sp>
      <p:sp>
        <p:nvSpPr>
          <p:cNvPr id="18" name="Freeform 18"/>
          <p:cNvSpPr/>
          <p:nvPr/>
        </p:nvSpPr>
        <p:spPr>
          <a:xfrm>
            <a:off x="477254" y="4180661"/>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5">
              <a:extLst>
                <a:ext uri="{96DAC541-7B7A-43D3-8B79-37D633B846F1}">
                  <asvg:svgBlip xmlns:asvg="http://schemas.microsoft.com/office/drawing/2016/SVG/main" r:embed="rId6"/>
                </a:ext>
              </a:extLst>
            </a:blip>
            <a:stretch>
              <a:fillRect l="-29730" r="-46527" b="-60223"/>
            </a:stretch>
          </a:blipFill>
        </p:spPr>
        <p:txBody>
          <a:bodyPr/>
          <a:lstStyle/>
          <a:p>
            <a:endParaRPr lang="en-GB"/>
          </a:p>
        </p:txBody>
      </p:sp>
      <p:sp>
        <p:nvSpPr>
          <p:cNvPr id="19" name="TextBox 19"/>
          <p:cNvSpPr txBox="1"/>
          <p:nvPr/>
        </p:nvSpPr>
        <p:spPr>
          <a:xfrm>
            <a:off x="1484774" y="792559"/>
            <a:ext cx="11220698"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TAKES UP HIS CROSS</a:t>
            </a:r>
          </a:p>
        </p:txBody>
      </p:sp>
      <p:sp>
        <p:nvSpPr>
          <p:cNvPr id="20" name="TextBox 20"/>
          <p:cNvSpPr txBox="1"/>
          <p:nvPr/>
        </p:nvSpPr>
        <p:spPr>
          <a:xfrm>
            <a:off x="477254" y="527400"/>
            <a:ext cx="291672" cy="1698643"/>
          </a:xfrm>
          <a:prstGeom prst="rect">
            <a:avLst/>
          </a:prstGeom>
        </p:spPr>
        <p:txBody>
          <a:bodyPr lIns="0" tIns="0" rIns="0" bIns="0" rtlCol="0" anchor="t">
            <a:spAutoFit/>
          </a:bodyPr>
          <a:lstStyle/>
          <a:p>
            <a:pPr algn="l">
              <a:lnSpc>
                <a:spcPts val="13999"/>
              </a:lnSpc>
            </a:pPr>
            <a:r>
              <a:rPr lang="en-US" sz="9999">
                <a:solidFill>
                  <a:srgbClr val="000000"/>
                </a:solidFill>
                <a:latin typeface="Roca Two"/>
                <a:ea typeface="Roca Two"/>
                <a:cs typeface="Roca Two"/>
                <a:sym typeface="Roca Two"/>
              </a:rPr>
              <a:t>2</a:t>
            </a:r>
          </a:p>
        </p:txBody>
      </p:sp>
      <p:sp>
        <p:nvSpPr>
          <p:cNvPr id="21" name="TextBox 21"/>
          <p:cNvSpPr txBox="1"/>
          <p:nvPr/>
        </p:nvSpPr>
        <p:spPr>
          <a:xfrm>
            <a:off x="477254" y="205810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2" name="Freeform 22"/>
          <p:cNvSpPr/>
          <p:nvPr/>
        </p:nvSpPr>
        <p:spPr>
          <a:xfrm>
            <a:off x="16352002" y="7086109"/>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5">
              <a:extLst>
                <a:ext uri="{96DAC541-7B7A-43D3-8B79-37D633B846F1}">
                  <asvg:svgBlip xmlns:asvg="http://schemas.microsoft.com/office/drawing/2016/SVG/main" r:embed="rId6"/>
                </a:ext>
              </a:extLst>
            </a:blip>
            <a:stretch>
              <a:fillRect l="-44148" t="-210003" r="-23097"/>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3429000" y="410439"/>
            <a:ext cx="4362135" cy="3996000"/>
          </a:xfrm>
          <a:custGeom>
            <a:avLst/>
            <a:gdLst/>
            <a:ahLst/>
            <a:cxnLst/>
            <a:rect l="l" t="t" r="r" b="b"/>
            <a:pathLst>
              <a:path w="4362135" h="3996000">
                <a:moveTo>
                  <a:pt x="0" y="0"/>
                </a:moveTo>
                <a:lnTo>
                  <a:pt x="4362135" y="0"/>
                </a:lnTo>
                <a:lnTo>
                  <a:pt x="4362135" y="3996000"/>
                </a:lnTo>
                <a:lnTo>
                  <a:pt x="0" y="399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4"/>
            <a:stretch>
              <a:fillRect l="-10266" r="-10898"/>
            </a:stretch>
          </a:blipFill>
        </p:spPr>
        <p:txBody>
          <a:bodyPr/>
          <a:lstStyle/>
          <a:p>
            <a:endParaRPr lang="en-GB"/>
          </a:p>
        </p:txBody>
      </p:sp>
      <p:sp>
        <p:nvSpPr>
          <p:cNvPr id="17" name="TextBox 17"/>
          <p:cNvSpPr txBox="1"/>
          <p:nvPr/>
        </p:nvSpPr>
        <p:spPr>
          <a:xfrm>
            <a:off x="523182" y="4415356"/>
            <a:ext cx="17282355" cy="3274695"/>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I am sorry Lord, I’m not used to seeing my heroes abandoned with their mouths covered with dirt.</a:t>
            </a:r>
          </a:p>
          <a:p>
            <a:pPr algn="just">
              <a:lnSpc>
                <a:spcPts val="3119"/>
              </a:lnSpc>
            </a:pPr>
            <a:r>
              <a:rPr lang="en-US" sz="2399">
                <a:solidFill>
                  <a:srgbClr val="000000"/>
                </a:solidFill>
                <a:latin typeface="Goudy"/>
                <a:ea typeface="Goudy"/>
                <a:cs typeface="Goudy"/>
                <a:sym typeface="Goudy"/>
              </a:rPr>
              <a:t>Why did You subject Yourself? It’s too much abandonment; too much loneliness. You, alone.</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I sometimes feel the same, when I’m looking forward to a message that doesn’t come or a hug that doesn’t materialise. Sometimes I think it’s my fault, that I’m awkward, and that I close myself off; other times, I think I live in a selfish world where everyone thinks only about themselves. I don’t know. All I know is that many young people feel alone. Even when they are surrounded by others.</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I look at You lying on the ground. I imagine You lifting Your head and looking at me. I imagine You saying: “I fall so that you might rise up with Me. Come, stand up and move forward. Let’s go together.”</a:t>
            </a:r>
          </a:p>
        </p:txBody>
      </p:sp>
      <p:sp>
        <p:nvSpPr>
          <p:cNvPr id="18" name="Freeform 18"/>
          <p:cNvSpPr/>
          <p:nvPr/>
        </p:nvSpPr>
        <p:spPr>
          <a:xfrm>
            <a:off x="477254" y="3985100"/>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5">
              <a:extLst>
                <a:ext uri="{96DAC541-7B7A-43D3-8B79-37D633B846F1}">
                  <asvg:svgBlip xmlns:asvg="http://schemas.microsoft.com/office/drawing/2016/SVG/main" r:embed="rId6"/>
                </a:ext>
              </a:extLst>
            </a:blip>
            <a:stretch>
              <a:fillRect l="-29730" r="-46527" b="-60223"/>
            </a:stretch>
          </a:blipFill>
        </p:spPr>
        <p:txBody>
          <a:bodyPr/>
          <a:lstStyle/>
          <a:p>
            <a:endParaRPr lang="en-GB"/>
          </a:p>
        </p:txBody>
      </p:sp>
      <p:sp>
        <p:nvSpPr>
          <p:cNvPr id="19" name="TextBox 19"/>
          <p:cNvSpPr txBox="1"/>
          <p:nvPr/>
        </p:nvSpPr>
        <p:spPr>
          <a:xfrm>
            <a:off x="1484774" y="792559"/>
            <a:ext cx="11220698"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FALLS FOR THE FIRST TIME</a:t>
            </a:r>
          </a:p>
        </p:txBody>
      </p:sp>
      <p:sp>
        <p:nvSpPr>
          <p:cNvPr id="20" name="TextBox 20"/>
          <p:cNvSpPr txBox="1"/>
          <p:nvPr/>
        </p:nvSpPr>
        <p:spPr>
          <a:xfrm>
            <a:off x="477254" y="527400"/>
            <a:ext cx="759500" cy="1698643"/>
          </a:xfrm>
          <a:prstGeom prst="rect">
            <a:avLst/>
          </a:prstGeom>
        </p:spPr>
        <p:txBody>
          <a:bodyPr lIns="0" tIns="0" rIns="0" bIns="0" rtlCol="0" anchor="t">
            <a:spAutoFit/>
          </a:bodyPr>
          <a:lstStyle/>
          <a:p>
            <a:pPr algn="l">
              <a:lnSpc>
                <a:spcPts val="13999"/>
              </a:lnSpc>
            </a:pPr>
            <a:r>
              <a:rPr lang="en-US" sz="9999">
                <a:solidFill>
                  <a:srgbClr val="000000"/>
                </a:solidFill>
                <a:latin typeface="Roca Two"/>
                <a:ea typeface="Roca Two"/>
                <a:cs typeface="Roca Two"/>
                <a:sym typeface="Roca Two"/>
              </a:rPr>
              <a:t>3</a:t>
            </a:r>
          </a:p>
        </p:txBody>
      </p:sp>
      <p:sp>
        <p:nvSpPr>
          <p:cNvPr id="21" name="TextBox 21"/>
          <p:cNvSpPr txBox="1"/>
          <p:nvPr/>
        </p:nvSpPr>
        <p:spPr>
          <a:xfrm>
            <a:off x="477254" y="205810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2" name="Freeform 22"/>
          <p:cNvSpPr/>
          <p:nvPr/>
        </p:nvSpPr>
        <p:spPr>
          <a:xfrm>
            <a:off x="16352002" y="7281670"/>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5">
              <a:extLst>
                <a:ext uri="{96DAC541-7B7A-43D3-8B79-37D633B846F1}">
                  <asvg:svgBlip xmlns:asvg="http://schemas.microsoft.com/office/drawing/2016/SVG/main" r:embed="rId6"/>
                </a:ext>
              </a:extLst>
            </a:blip>
            <a:stretch>
              <a:fillRect l="-44148" t="-210003" r="-23097"/>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523182" y="4415356"/>
            <a:ext cx="17282355" cy="3274695"/>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Amid the screams of the crowd, You probably heard Your mother’s voice. A soft and unmistakable voice.</a:t>
            </a:r>
          </a:p>
          <a:p>
            <a:pPr algn="just">
              <a:lnSpc>
                <a:spcPts val="3119"/>
              </a:lnSpc>
            </a:pPr>
            <a:r>
              <a:rPr lang="en-US" sz="2399">
                <a:solidFill>
                  <a:srgbClr val="000000"/>
                </a:solidFill>
                <a:latin typeface="Goudy"/>
                <a:ea typeface="Goudy"/>
                <a:cs typeface="Goudy"/>
                <a:sym typeface="Goudy"/>
              </a:rPr>
              <a:t>“My son. Here I am”. You sought out her face. In it You found serenity, a head nodding “yes”. “Yes”.</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That was all You needed to see. Confirmation. A sign rooted in pure love. As if to say: “Go forward, commit Yourself, commit Yourself to Good. God will help.”</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Whisper in my ear, mother of Jesus. Speak to me about love, about commitment. Commitment to Good. Don’t let me sit around and wait. Waiting for the “perfect moment”, the perfect person, the perfect job, the perfect Church. Don’t let me sit and wonder while the world goes on without me and without all I have to offer. Mary, help me to embrace my vocation.</a:t>
            </a:r>
          </a:p>
        </p:txBody>
      </p:sp>
      <p:sp>
        <p:nvSpPr>
          <p:cNvPr id="17" name="Freeform 17"/>
          <p:cNvSpPr/>
          <p:nvPr/>
        </p:nvSpPr>
        <p:spPr>
          <a:xfrm>
            <a:off x="477254" y="3936944"/>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484774" y="792559"/>
            <a:ext cx="11220698"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JESUS MEETS HIS MOTHER</a:t>
            </a:r>
          </a:p>
        </p:txBody>
      </p:sp>
      <p:sp>
        <p:nvSpPr>
          <p:cNvPr id="19" name="TextBox 19"/>
          <p:cNvSpPr txBox="1"/>
          <p:nvPr/>
        </p:nvSpPr>
        <p:spPr>
          <a:xfrm>
            <a:off x="477254" y="527400"/>
            <a:ext cx="763310" cy="1698643"/>
          </a:xfrm>
          <a:prstGeom prst="rect">
            <a:avLst/>
          </a:prstGeom>
        </p:spPr>
        <p:txBody>
          <a:bodyPr lIns="0" tIns="0" rIns="0" bIns="0" rtlCol="0" anchor="t">
            <a:spAutoFit/>
          </a:bodyPr>
          <a:lstStyle/>
          <a:p>
            <a:pPr algn="l">
              <a:lnSpc>
                <a:spcPts val="13999"/>
              </a:lnSpc>
            </a:pPr>
            <a:r>
              <a:rPr lang="en-US" sz="9999">
                <a:solidFill>
                  <a:srgbClr val="000000"/>
                </a:solidFill>
                <a:latin typeface="Roca Two"/>
                <a:ea typeface="Roca Two"/>
                <a:cs typeface="Roca Two"/>
                <a:sym typeface="Roca Two"/>
              </a:rPr>
              <a:t>4</a:t>
            </a:r>
          </a:p>
        </p:txBody>
      </p:sp>
      <p:sp>
        <p:nvSpPr>
          <p:cNvPr id="20" name="TextBox 20"/>
          <p:cNvSpPr txBox="1"/>
          <p:nvPr/>
        </p:nvSpPr>
        <p:spPr>
          <a:xfrm>
            <a:off x="477254" y="2058103"/>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1" name="Freeform 21"/>
          <p:cNvSpPr/>
          <p:nvPr/>
        </p:nvSpPr>
        <p:spPr>
          <a:xfrm>
            <a:off x="16352002" y="7281670"/>
            <a:ext cx="1518942" cy="551256"/>
          </a:xfrm>
          <a:custGeom>
            <a:avLst/>
            <a:gdLst/>
            <a:ahLst/>
            <a:cxnLst/>
            <a:rect l="l" t="t" r="r" b="b"/>
            <a:pathLst>
              <a:path w="1518942" h="551256">
                <a:moveTo>
                  <a:pt x="0" y="0"/>
                </a:moveTo>
                <a:lnTo>
                  <a:pt x="1518942" y="0"/>
                </a:lnTo>
                <a:lnTo>
                  <a:pt x="1518942" y="551256"/>
                </a:lnTo>
                <a:lnTo>
                  <a:pt x="0" y="551256"/>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2" name="Freeform 22"/>
          <p:cNvSpPr/>
          <p:nvPr/>
        </p:nvSpPr>
        <p:spPr>
          <a:xfrm>
            <a:off x="13547798" y="414821"/>
            <a:ext cx="4323146" cy="3803003"/>
          </a:xfrm>
          <a:custGeom>
            <a:avLst/>
            <a:gdLst/>
            <a:ahLst/>
            <a:cxnLst/>
            <a:rect l="l" t="t" r="r" b="b"/>
            <a:pathLst>
              <a:path w="4323146" h="3803003">
                <a:moveTo>
                  <a:pt x="0" y="0"/>
                </a:moveTo>
                <a:lnTo>
                  <a:pt x="4323146" y="0"/>
                </a:lnTo>
                <a:lnTo>
                  <a:pt x="4323146" y="3803004"/>
                </a:lnTo>
                <a:lnTo>
                  <a:pt x="0" y="38030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523182" y="4324848"/>
            <a:ext cx="17282355" cy="3665220"/>
          </a:xfrm>
          <a:prstGeom prst="rect">
            <a:avLst/>
          </a:prstGeom>
        </p:spPr>
        <p:txBody>
          <a:bodyPr lIns="0" tIns="0" rIns="0" bIns="0" rtlCol="0" anchor="t">
            <a:spAutoFit/>
          </a:bodyPr>
          <a:lstStyle/>
          <a:p>
            <a:pPr algn="just">
              <a:lnSpc>
                <a:spcPts val="3119"/>
              </a:lnSpc>
            </a:pPr>
            <a:r>
              <a:rPr lang="en-US" sz="2399" dirty="0">
                <a:solidFill>
                  <a:srgbClr val="000000"/>
                </a:solidFill>
                <a:latin typeface="Goudy"/>
                <a:ea typeface="Goudy"/>
                <a:cs typeface="Goudy"/>
                <a:sym typeface="Goudy"/>
              </a:rPr>
              <a:t>The soldiers forced a man named Simon to carry Jesus’ Cross. They didn’t ask him, they forced him. Under duress.</a:t>
            </a:r>
          </a:p>
          <a:p>
            <a:pPr algn="just">
              <a:lnSpc>
                <a:spcPts val="3119"/>
              </a:lnSpc>
            </a:pPr>
            <a:r>
              <a:rPr lang="en-US" sz="2399" dirty="0">
                <a:solidFill>
                  <a:srgbClr val="000000"/>
                </a:solidFill>
                <a:latin typeface="Goudy"/>
                <a:ea typeface="Goudy"/>
                <a:cs typeface="Goudy"/>
                <a:sym typeface="Goudy"/>
              </a:rPr>
              <a:t>He was a countryman. Not even a Roman. He was worthless, he had no right, no say in the matter.</a:t>
            </a:r>
          </a:p>
          <a:p>
            <a:pPr algn="just">
              <a:lnSpc>
                <a:spcPts val="1950"/>
              </a:lnSpc>
            </a:pPr>
            <a:endParaRPr lang="en-US" sz="2399" dirty="0">
              <a:solidFill>
                <a:srgbClr val="000000"/>
              </a:solidFill>
              <a:latin typeface="Goudy"/>
              <a:ea typeface="Goudy"/>
              <a:cs typeface="Goudy"/>
              <a:sym typeface="Goudy"/>
            </a:endParaRPr>
          </a:p>
          <a:p>
            <a:pPr algn="just">
              <a:lnSpc>
                <a:spcPts val="3119"/>
              </a:lnSpc>
            </a:pPr>
            <a:r>
              <a:rPr lang="en-US" sz="2399" dirty="0">
                <a:solidFill>
                  <a:srgbClr val="000000"/>
                </a:solidFill>
                <a:latin typeface="Goudy"/>
                <a:ea typeface="Goudy"/>
                <a:cs typeface="Goudy"/>
                <a:sym typeface="Goudy"/>
              </a:rPr>
              <a:t>The world today is also full of exclusion and intolerance. There are minorities that have no right to speak or even to exist. In many countries, you can’t even practice the religion of your choice. There are many people who cannot freely express their ideas. Each group wants to impose its own point of view and shun anyone who thinks differently. Sometimes even within the Church. Sometimes even within our hearts.</a:t>
            </a:r>
          </a:p>
          <a:p>
            <a:pPr algn="just">
              <a:lnSpc>
                <a:spcPts val="1950"/>
              </a:lnSpc>
            </a:pPr>
            <a:endParaRPr lang="en-US" sz="2399" dirty="0">
              <a:solidFill>
                <a:srgbClr val="000000"/>
              </a:solidFill>
              <a:latin typeface="Goudy"/>
              <a:ea typeface="Goudy"/>
              <a:cs typeface="Goudy"/>
              <a:sym typeface="Goudy"/>
            </a:endParaRPr>
          </a:p>
          <a:p>
            <a:pPr algn="just">
              <a:lnSpc>
                <a:spcPts val="3119"/>
              </a:lnSpc>
            </a:pPr>
            <a:r>
              <a:rPr lang="en-US" sz="2399" dirty="0">
                <a:solidFill>
                  <a:srgbClr val="000000"/>
                </a:solidFill>
                <a:latin typeface="Goudy"/>
                <a:ea typeface="Goudy"/>
                <a:cs typeface="Goudy"/>
                <a:sym typeface="Goudy"/>
              </a:rPr>
              <a:t>You, Lord, were victim of intolerance. But You didn’t let Yourself be overcome by hate. And that’s why You can be a bridge between everyone. Teach us to be bridge builders wherever we are.</a:t>
            </a:r>
          </a:p>
        </p:txBody>
      </p:sp>
      <p:sp>
        <p:nvSpPr>
          <p:cNvPr id="17" name="Freeform 17"/>
          <p:cNvSpPr/>
          <p:nvPr/>
        </p:nvSpPr>
        <p:spPr>
          <a:xfrm>
            <a:off x="477254" y="3894592"/>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484774" y="792559"/>
            <a:ext cx="11220698" cy="1495425"/>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SIMON OF CYRENE HELPS JESUS</a:t>
            </a:r>
          </a:p>
          <a:p>
            <a:pPr algn="l">
              <a:lnSpc>
                <a:spcPts val="5999"/>
              </a:lnSpc>
            </a:pPr>
            <a:r>
              <a:rPr lang="en-US" sz="4999">
                <a:solidFill>
                  <a:srgbClr val="000000"/>
                </a:solidFill>
                <a:latin typeface="Roca Two"/>
                <a:ea typeface="Roca Two"/>
                <a:cs typeface="Roca Two"/>
                <a:sym typeface="Roca Two"/>
              </a:rPr>
              <a:t>TO CARRY HIS CROSS</a:t>
            </a:r>
          </a:p>
        </p:txBody>
      </p:sp>
      <p:sp>
        <p:nvSpPr>
          <p:cNvPr id="19" name="TextBox 19"/>
          <p:cNvSpPr txBox="1"/>
          <p:nvPr/>
        </p:nvSpPr>
        <p:spPr>
          <a:xfrm>
            <a:off x="477254" y="527400"/>
            <a:ext cx="748070" cy="1698643"/>
          </a:xfrm>
          <a:prstGeom prst="rect">
            <a:avLst/>
          </a:prstGeom>
        </p:spPr>
        <p:txBody>
          <a:bodyPr lIns="0" tIns="0" rIns="0" bIns="0" rtlCol="0" anchor="t">
            <a:spAutoFit/>
          </a:bodyPr>
          <a:lstStyle/>
          <a:p>
            <a:pPr algn="l">
              <a:lnSpc>
                <a:spcPts val="13999"/>
              </a:lnSpc>
            </a:pPr>
            <a:r>
              <a:rPr lang="en-US" sz="9999">
                <a:solidFill>
                  <a:srgbClr val="000000"/>
                </a:solidFill>
                <a:latin typeface="Roca Two"/>
                <a:ea typeface="Roca Two"/>
                <a:cs typeface="Roca Two"/>
                <a:sym typeface="Roca Two"/>
              </a:rPr>
              <a:t>5</a:t>
            </a:r>
          </a:p>
        </p:txBody>
      </p:sp>
      <p:sp>
        <p:nvSpPr>
          <p:cNvPr id="20" name="TextBox 20"/>
          <p:cNvSpPr txBox="1"/>
          <p:nvPr/>
        </p:nvSpPr>
        <p:spPr>
          <a:xfrm>
            <a:off x="477254" y="2324166"/>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1" name="Freeform 21"/>
          <p:cNvSpPr/>
          <p:nvPr/>
        </p:nvSpPr>
        <p:spPr>
          <a:xfrm>
            <a:off x="16399627" y="7505700"/>
            <a:ext cx="1518942" cy="551256"/>
          </a:xfrm>
          <a:custGeom>
            <a:avLst/>
            <a:gdLst/>
            <a:ahLst/>
            <a:cxnLst/>
            <a:rect l="l" t="t" r="r" b="b"/>
            <a:pathLst>
              <a:path w="1518942" h="551256">
                <a:moveTo>
                  <a:pt x="0" y="0"/>
                </a:moveTo>
                <a:lnTo>
                  <a:pt x="1518942" y="0"/>
                </a:lnTo>
                <a:lnTo>
                  <a:pt x="1518942" y="551257"/>
                </a:lnTo>
                <a:lnTo>
                  <a:pt x="0" y="551257"/>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2" name="Freeform 22"/>
          <p:cNvSpPr/>
          <p:nvPr/>
        </p:nvSpPr>
        <p:spPr>
          <a:xfrm>
            <a:off x="13883395" y="488371"/>
            <a:ext cx="3922143" cy="3691008"/>
          </a:xfrm>
          <a:custGeom>
            <a:avLst/>
            <a:gdLst/>
            <a:ahLst/>
            <a:cxnLst/>
            <a:rect l="l" t="t" r="r" b="b"/>
            <a:pathLst>
              <a:path w="3922143" h="3691008">
                <a:moveTo>
                  <a:pt x="0" y="0"/>
                </a:moveTo>
                <a:lnTo>
                  <a:pt x="3922142" y="0"/>
                </a:lnTo>
                <a:lnTo>
                  <a:pt x="3922142" y="3691008"/>
                </a:lnTo>
                <a:lnTo>
                  <a:pt x="0" y="3691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523182" y="4324848"/>
            <a:ext cx="17282355" cy="3665220"/>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Lord, a woman broke through the crowd to wipe Your face and had Your image engraved on her veil.</a:t>
            </a:r>
          </a:p>
          <a:p>
            <a:pPr algn="just">
              <a:lnSpc>
                <a:spcPts val="3119"/>
              </a:lnSpc>
            </a:pPr>
            <a:r>
              <a:rPr lang="en-US" sz="2399">
                <a:solidFill>
                  <a:srgbClr val="000000"/>
                </a:solidFill>
                <a:latin typeface="Goudy"/>
                <a:ea typeface="Goudy"/>
                <a:cs typeface="Goudy"/>
                <a:sym typeface="Goudy"/>
              </a:rPr>
              <a:t>That’s what love is, it’s letting yourself be moved by the other’s face, even when it is disfigured.</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The face of a beloved child, a beloved friend, a beloved poor person, a beloved wife or husband. The face of the Church that is beloved, even when disfigured.</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To love is to let yourself be attracted to the face of the other. But we young people live in an individualistic world. We were told a thousand times that what mattered most was our image and our self-realisation. That we had the right to be happy and that we should think of ourselves first. And here we are, self-centred, each one focused on our phone, on our own affairs, on our island, waiting for a happiness that never comes. Because true happiness lies in letting yourself be attracted to the other’s face.</a:t>
            </a:r>
          </a:p>
        </p:txBody>
      </p:sp>
      <p:sp>
        <p:nvSpPr>
          <p:cNvPr id="17" name="Freeform 17"/>
          <p:cNvSpPr/>
          <p:nvPr/>
        </p:nvSpPr>
        <p:spPr>
          <a:xfrm>
            <a:off x="477254" y="3894592"/>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484774" y="792559"/>
            <a:ext cx="11858905"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VERONICA WIPES THE FACE OF JESUS</a:t>
            </a:r>
          </a:p>
        </p:txBody>
      </p:sp>
      <p:sp>
        <p:nvSpPr>
          <p:cNvPr id="19" name="TextBox 19"/>
          <p:cNvSpPr txBox="1"/>
          <p:nvPr/>
        </p:nvSpPr>
        <p:spPr>
          <a:xfrm>
            <a:off x="477254" y="527400"/>
            <a:ext cx="754380" cy="1698643"/>
          </a:xfrm>
          <a:prstGeom prst="rect">
            <a:avLst/>
          </a:prstGeom>
        </p:spPr>
        <p:txBody>
          <a:bodyPr lIns="0" tIns="0" rIns="0" bIns="0" rtlCol="0" anchor="t">
            <a:spAutoFit/>
          </a:bodyPr>
          <a:lstStyle/>
          <a:p>
            <a:pPr algn="l">
              <a:lnSpc>
                <a:spcPts val="13999"/>
              </a:lnSpc>
            </a:pPr>
            <a:r>
              <a:rPr lang="en-US" sz="9999">
                <a:solidFill>
                  <a:srgbClr val="000000"/>
                </a:solidFill>
                <a:latin typeface="Roca Two"/>
                <a:ea typeface="Roca Two"/>
                <a:cs typeface="Roca Two"/>
                <a:sym typeface="Roca Two"/>
              </a:rPr>
              <a:t>6</a:t>
            </a:r>
          </a:p>
        </p:txBody>
      </p:sp>
      <p:sp>
        <p:nvSpPr>
          <p:cNvPr id="20" name="TextBox 20"/>
          <p:cNvSpPr txBox="1"/>
          <p:nvPr/>
        </p:nvSpPr>
        <p:spPr>
          <a:xfrm>
            <a:off x="477254" y="2324166"/>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1" name="Freeform 21"/>
          <p:cNvSpPr/>
          <p:nvPr/>
        </p:nvSpPr>
        <p:spPr>
          <a:xfrm>
            <a:off x="16399627" y="7600140"/>
            <a:ext cx="1518942" cy="551256"/>
          </a:xfrm>
          <a:custGeom>
            <a:avLst/>
            <a:gdLst/>
            <a:ahLst/>
            <a:cxnLst/>
            <a:rect l="l" t="t" r="r" b="b"/>
            <a:pathLst>
              <a:path w="1518942" h="551256">
                <a:moveTo>
                  <a:pt x="0" y="0"/>
                </a:moveTo>
                <a:lnTo>
                  <a:pt x="1518942" y="0"/>
                </a:lnTo>
                <a:lnTo>
                  <a:pt x="1518942" y="551257"/>
                </a:lnTo>
                <a:lnTo>
                  <a:pt x="0" y="551257"/>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2" name="Freeform 22"/>
          <p:cNvSpPr/>
          <p:nvPr/>
        </p:nvSpPr>
        <p:spPr>
          <a:xfrm>
            <a:off x="13343679" y="389018"/>
            <a:ext cx="4371817" cy="3912767"/>
          </a:xfrm>
          <a:custGeom>
            <a:avLst/>
            <a:gdLst/>
            <a:ahLst/>
            <a:cxnLst/>
            <a:rect l="l" t="t" r="r" b="b"/>
            <a:pathLst>
              <a:path w="4371817" h="3912767">
                <a:moveTo>
                  <a:pt x="0" y="0"/>
                </a:moveTo>
                <a:lnTo>
                  <a:pt x="4371817" y="0"/>
                </a:lnTo>
                <a:lnTo>
                  <a:pt x="4371817" y="3912767"/>
                </a:lnTo>
                <a:lnTo>
                  <a:pt x="0" y="3912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34412" y="350032"/>
            <a:ext cx="4156723" cy="4084981"/>
            <a:chOff x="0" y="0"/>
            <a:chExt cx="5542298" cy="5446642"/>
          </a:xfrm>
        </p:grpSpPr>
        <p:grpSp>
          <p:nvGrpSpPr>
            <p:cNvPr id="3" name="Group 3"/>
            <p:cNvGrpSpPr/>
            <p:nvPr/>
          </p:nvGrpSpPr>
          <p:grpSpPr>
            <a:xfrm>
              <a:off x="676646" y="410258"/>
              <a:ext cx="4639994" cy="46399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873E"/>
                </a:solidFill>
                <a:prstDash val="solid"/>
                <a:miter/>
              </a:ln>
            </p:spPr>
            <p:txBody>
              <a:bodyPr/>
              <a:lstStyle/>
              <a:p>
                <a:endParaRPr lang="en-GB"/>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6"/>
            <p:cNvGrpSpPr/>
            <p:nvPr/>
          </p:nvGrpSpPr>
          <p:grpSpPr>
            <a:xfrm>
              <a:off x="520330" y="483909"/>
              <a:ext cx="4907258" cy="4962733"/>
              <a:chOff x="0" y="0"/>
              <a:chExt cx="831602" cy="841003"/>
            </a:xfrm>
          </p:grpSpPr>
          <p:sp>
            <p:nvSpPr>
              <p:cNvPr id="7" name="Freeform 7"/>
              <p:cNvSpPr/>
              <p:nvPr/>
            </p:nvSpPr>
            <p:spPr>
              <a:xfrm>
                <a:off x="0" y="0"/>
                <a:ext cx="831602" cy="841003"/>
              </a:xfrm>
              <a:custGeom>
                <a:avLst/>
                <a:gdLst/>
                <a:ahLst/>
                <a:cxnLst/>
                <a:rect l="l" t="t" r="r" b="b"/>
                <a:pathLst>
                  <a:path w="831602" h="841003">
                    <a:moveTo>
                      <a:pt x="415801" y="0"/>
                    </a:moveTo>
                    <a:cubicBezTo>
                      <a:pt x="186160" y="0"/>
                      <a:pt x="0" y="188265"/>
                      <a:pt x="0" y="420501"/>
                    </a:cubicBezTo>
                    <a:cubicBezTo>
                      <a:pt x="0" y="652738"/>
                      <a:pt x="186160" y="841003"/>
                      <a:pt x="415801" y="841003"/>
                    </a:cubicBezTo>
                    <a:cubicBezTo>
                      <a:pt x="645441" y="841003"/>
                      <a:pt x="831602" y="652738"/>
                      <a:pt x="831602" y="420501"/>
                    </a:cubicBezTo>
                    <a:cubicBezTo>
                      <a:pt x="831602" y="188265"/>
                      <a:pt x="645441" y="0"/>
                      <a:pt x="415801"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8" name="TextBox 8"/>
              <p:cNvSpPr txBox="1"/>
              <p:nvPr/>
            </p:nvSpPr>
            <p:spPr>
              <a:xfrm>
                <a:off x="77963" y="50269"/>
                <a:ext cx="675676" cy="711890"/>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0" y="318232"/>
              <a:ext cx="4865652" cy="4893390"/>
              <a:chOff x="0" y="0"/>
              <a:chExt cx="824551" cy="829252"/>
            </a:xfrm>
          </p:grpSpPr>
          <p:sp>
            <p:nvSpPr>
              <p:cNvPr id="10" name="Freeform 10"/>
              <p:cNvSpPr/>
              <p:nvPr/>
            </p:nvSpPr>
            <p:spPr>
              <a:xfrm>
                <a:off x="0" y="0"/>
                <a:ext cx="824551" cy="829252"/>
              </a:xfrm>
              <a:custGeom>
                <a:avLst/>
                <a:gdLst/>
                <a:ahLst/>
                <a:cxnLst/>
                <a:rect l="l" t="t" r="r" b="b"/>
                <a:pathLst>
                  <a:path w="824551" h="829252">
                    <a:moveTo>
                      <a:pt x="412276" y="0"/>
                    </a:moveTo>
                    <a:cubicBezTo>
                      <a:pt x="184582" y="0"/>
                      <a:pt x="0" y="185634"/>
                      <a:pt x="0" y="414626"/>
                    </a:cubicBezTo>
                    <a:cubicBezTo>
                      <a:pt x="0" y="643617"/>
                      <a:pt x="184582" y="829252"/>
                      <a:pt x="412276" y="829252"/>
                    </a:cubicBezTo>
                    <a:cubicBezTo>
                      <a:pt x="639969" y="829252"/>
                      <a:pt x="824551" y="643617"/>
                      <a:pt x="824551" y="414626"/>
                    </a:cubicBezTo>
                    <a:cubicBezTo>
                      <a:pt x="824551" y="185634"/>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1" name="TextBox 11"/>
              <p:cNvSpPr txBox="1"/>
              <p:nvPr/>
            </p:nvSpPr>
            <p:spPr>
              <a:xfrm>
                <a:off x="77302" y="49167"/>
                <a:ext cx="669948" cy="702342"/>
              </a:xfrm>
              <a:prstGeom prst="rect">
                <a:avLst/>
              </a:prstGeom>
            </p:spPr>
            <p:txBody>
              <a:bodyPr lIns="50800" tIns="50800" rIns="50800" bIns="50800" rtlCol="0" anchor="ctr"/>
              <a:lstStyle/>
              <a:p>
                <a:pPr algn="ctr">
                  <a:lnSpc>
                    <a:spcPts val="1960"/>
                  </a:lnSpc>
                  <a:spcBef>
                    <a:spcPct val="0"/>
                  </a:spcBef>
                </a:pPr>
                <a:endParaRPr/>
              </a:p>
            </p:txBody>
          </p:sp>
        </p:grpSp>
        <p:grpSp>
          <p:nvGrpSpPr>
            <p:cNvPr id="12" name="Group 12"/>
            <p:cNvGrpSpPr/>
            <p:nvPr/>
          </p:nvGrpSpPr>
          <p:grpSpPr>
            <a:xfrm>
              <a:off x="676646" y="0"/>
              <a:ext cx="4865652" cy="4879521"/>
              <a:chOff x="0" y="0"/>
              <a:chExt cx="824551" cy="826901"/>
            </a:xfrm>
          </p:grpSpPr>
          <p:sp>
            <p:nvSpPr>
              <p:cNvPr id="13" name="Freeform 13"/>
              <p:cNvSpPr/>
              <p:nvPr/>
            </p:nvSpPr>
            <p:spPr>
              <a:xfrm>
                <a:off x="0" y="0"/>
                <a:ext cx="824551" cy="826901"/>
              </a:xfrm>
              <a:custGeom>
                <a:avLst/>
                <a:gdLst/>
                <a:ahLst/>
                <a:cxnLst/>
                <a:rect l="l" t="t" r="r" b="b"/>
                <a:pathLst>
                  <a:path w="824551" h="826901">
                    <a:moveTo>
                      <a:pt x="412276" y="0"/>
                    </a:moveTo>
                    <a:cubicBezTo>
                      <a:pt x="184582" y="0"/>
                      <a:pt x="0" y="185108"/>
                      <a:pt x="0" y="413451"/>
                    </a:cubicBezTo>
                    <a:cubicBezTo>
                      <a:pt x="0" y="641793"/>
                      <a:pt x="184582" y="826901"/>
                      <a:pt x="412276" y="826901"/>
                    </a:cubicBezTo>
                    <a:cubicBezTo>
                      <a:pt x="639969" y="826901"/>
                      <a:pt x="824551" y="641793"/>
                      <a:pt x="824551" y="413451"/>
                    </a:cubicBezTo>
                    <a:cubicBezTo>
                      <a:pt x="824551" y="185108"/>
                      <a:pt x="639969" y="0"/>
                      <a:pt x="412276" y="0"/>
                    </a:cubicBezTo>
                    <a:close/>
                  </a:path>
                </a:pathLst>
              </a:custGeom>
              <a:solidFill>
                <a:srgbClr val="000000">
                  <a:alpha val="0"/>
                </a:srgbClr>
              </a:solidFill>
              <a:ln w="9525" cap="sq">
                <a:solidFill>
                  <a:srgbClr val="00873E"/>
                </a:solidFill>
                <a:prstDash val="solid"/>
                <a:miter/>
              </a:ln>
            </p:spPr>
            <p:txBody>
              <a:bodyPr/>
              <a:lstStyle/>
              <a:p>
                <a:endParaRPr lang="en-GB"/>
              </a:p>
            </p:txBody>
          </p:sp>
          <p:sp>
            <p:nvSpPr>
              <p:cNvPr id="14" name="TextBox 14"/>
              <p:cNvSpPr txBox="1"/>
              <p:nvPr/>
            </p:nvSpPr>
            <p:spPr>
              <a:xfrm>
                <a:off x="77302" y="48947"/>
                <a:ext cx="669948" cy="700432"/>
              </a:xfrm>
              <a:prstGeom prst="rect">
                <a:avLst/>
              </a:prstGeom>
            </p:spPr>
            <p:txBody>
              <a:bodyPr lIns="50800" tIns="50800" rIns="50800" bIns="50800" rtlCol="0" anchor="ctr"/>
              <a:lstStyle/>
              <a:p>
                <a:pPr algn="ctr">
                  <a:lnSpc>
                    <a:spcPts val="1960"/>
                  </a:lnSpc>
                  <a:spcBef>
                    <a:spcPct val="0"/>
                  </a:spcBef>
                </a:pPr>
                <a:endParaRPr/>
              </a:p>
            </p:txBody>
          </p:sp>
        </p:grpSp>
      </p:grpSp>
      <p:sp>
        <p:nvSpPr>
          <p:cNvPr id="15" name="Freeform 15"/>
          <p:cNvSpPr/>
          <p:nvPr/>
        </p:nvSpPr>
        <p:spPr>
          <a:xfrm>
            <a:off x="17072617" y="3410017"/>
            <a:ext cx="845952" cy="1024997"/>
          </a:xfrm>
          <a:custGeom>
            <a:avLst/>
            <a:gdLst/>
            <a:ahLst/>
            <a:cxnLst/>
            <a:rect l="l" t="t" r="r" b="b"/>
            <a:pathLst>
              <a:path w="845952" h="1024997">
                <a:moveTo>
                  <a:pt x="0" y="0"/>
                </a:moveTo>
                <a:lnTo>
                  <a:pt x="845952" y="0"/>
                </a:lnTo>
                <a:lnTo>
                  <a:pt x="845952" y="1024997"/>
                </a:lnTo>
                <a:lnTo>
                  <a:pt x="0" y="1024997"/>
                </a:lnTo>
                <a:lnTo>
                  <a:pt x="0" y="0"/>
                </a:lnTo>
                <a:close/>
              </a:path>
            </a:pathLst>
          </a:custGeom>
          <a:blipFill>
            <a:blip r:embed="rId2"/>
            <a:stretch>
              <a:fillRect l="-10266" r="-10898"/>
            </a:stretch>
          </a:blipFill>
        </p:spPr>
        <p:txBody>
          <a:bodyPr/>
          <a:lstStyle/>
          <a:p>
            <a:endParaRPr lang="en-GB"/>
          </a:p>
        </p:txBody>
      </p:sp>
      <p:sp>
        <p:nvSpPr>
          <p:cNvPr id="16" name="TextBox 16"/>
          <p:cNvSpPr txBox="1"/>
          <p:nvPr/>
        </p:nvSpPr>
        <p:spPr>
          <a:xfrm>
            <a:off x="523182" y="4324848"/>
            <a:ext cx="17282355" cy="3665220"/>
          </a:xfrm>
          <a:prstGeom prst="rect">
            <a:avLst/>
          </a:prstGeom>
        </p:spPr>
        <p:txBody>
          <a:bodyPr lIns="0" tIns="0" rIns="0" bIns="0" rtlCol="0" anchor="t">
            <a:spAutoFit/>
          </a:bodyPr>
          <a:lstStyle/>
          <a:p>
            <a:pPr algn="just">
              <a:lnSpc>
                <a:spcPts val="3119"/>
              </a:lnSpc>
            </a:pPr>
            <a:r>
              <a:rPr lang="en-US" sz="2399">
                <a:solidFill>
                  <a:srgbClr val="000000"/>
                </a:solidFill>
                <a:latin typeface="Goudy"/>
                <a:ea typeface="Goudy"/>
                <a:cs typeface="Goudy"/>
                <a:sym typeface="Goudy"/>
              </a:rPr>
              <a:t>Lord, a woman broke through the crowd to wipe Your face and had Your image engraved on her veil.</a:t>
            </a:r>
          </a:p>
          <a:p>
            <a:pPr algn="just">
              <a:lnSpc>
                <a:spcPts val="3119"/>
              </a:lnSpc>
            </a:pPr>
            <a:r>
              <a:rPr lang="en-US" sz="2399">
                <a:solidFill>
                  <a:srgbClr val="000000"/>
                </a:solidFill>
                <a:latin typeface="Goudy"/>
                <a:ea typeface="Goudy"/>
                <a:cs typeface="Goudy"/>
                <a:sym typeface="Goudy"/>
              </a:rPr>
              <a:t>That’s what love is, it’s letting yourself be moved by the other’s face, even when it is disfigured.</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The face of a beloved child, a beloved friend, a beloved poor person, a beloved wife or husband. The face of the Church that is beloved, even when disfigured.</a:t>
            </a:r>
          </a:p>
          <a:p>
            <a:pPr algn="just">
              <a:lnSpc>
                <a:spcPts val="1950"/>
              </a:lnSpc>
            </a:pPr>
            <a:endParaRPr lang="en-US" sz="2399">
              <a:solidFill>
                <a:srgbClr val="000000"/>
              </a:solidFill>
              <a:latin typeface="Goudy"/>
              <a:ea typeface="Goudy"/>
              <a:cs typeface="Goudy"/>
              <a:sym typeface="Goudy"/>
            </a:endParaRPr>
          </a:p>
          <a:p>
            <a:pPr algn="just">
              <a:lnSpc>
                <a:spcPts val="3119"/>
              </a:lnSpc>
            </a:pPr>
            <a:r>
              <a:rPr lang="en-US" sz="2399">
                <a:solidFill>
                  <a:srgbClr val="000000"/>
                </a:solidFill>
                <a:latin typeface="Goudy"/>
                <a:ea typeface="Goudy"/>
                <a:cs typeface="Goudy"/>
                <a:sym typeface="Goudy"/>
              </a:rPr>
              <a:t>To love is to let yourself be attracted to the face of the other. But we young people live in an individualistic world. We were told a thousand times that what mattered most was our image and our self-realisation. That we had the right to be happy and that we should think of ourselves first. And here we are, self-centred, each one focused on our phone, on our own affairs, on our island, waiting for a happiness that never comes. Because true happiness lies in letting yourself be attracted to the other’s face.</a:t>
            </a:r>
          </a:p>
        </p:txBody>
      </p:sp>
      <p:sp>
        <p:nvSpPr>
          <p:cNvPr id="17" name="Freeform 17"/>
          <p:cNvSpPr/>
          <p:nvPr/>
        </p:nvSpPr>
        <p:spPr>
          <a:xfrm>
            <a:off x="477254" y="3894592"/>
            <a:ext cx="1424489" cy="1054156"/>
          </a:xfrm>
          <a:custGeom>
            <a:avLst/>
            <a:gdLst/>
            <a:ahLst/>
            <a:cxnLst/>
            <a:rect l="l" t="t" r="r" b="b"/>
            <a:pathLst>
              <a:path w="1424489" h="1054156">
                <a:moveTo>
                  <a:pt x="0" y="0"/>
                </a:moveTo>
                <a:lnTo>
                  <a:pt x="1424489" y="0"/>
                </a:lnTo>
                <a:lnTo>
                  <a:pt x="1424489" y="1054156"/>
                </a:lnTo>
                <a:lnTo>
                  <a:pt x="0" y="1054156"/>
                </a:lnTo>
                <a:lnTo>
                  <a:pt x="0" y="0"/>
                </a:lnTo>
                <a:close/>
              </a:path>
            </a:pathLst>
          </a:custGeom>
          <a:blipFill>
            <a:blip r:embed="rId3">
              <a:extLst>
                <a:ext uri="{96DAC541-7B7A-43D3-8B79-37D633B846F1}">
                  <asvg:svgBlip xmlns:asvg="http://schemas.microsoft.com/office/drawing/2016/SVG/main" r:embed="rId4"/>
                </a:ext>
              </a:extLst>
            </a:blip>
            <a:stretch>
              <a:fillRect l="-29730" r="-46527" b="-60223"/>
            </a:stretch>
          </a:blipFill>
        </p:spPr>
        <p:txBody>
          <a:bodyPr/>
          <a:lstStyle/>
          <a:p>
            <a:endParaRPr lang="en-GB"/>
          </a:p>
        </p:txBody>
      </p:sp>
      <p:sp>
        <p:nvSpPr>
          <p:cNvPr id="18" name="TextBox 18"/>
          <p:cNvSpPr txBox="1"/>
          <p:nvPr/>
        </p:nvSpPr>
        <p:spPr>
          <a:xfrm>
            <a:off x="1484774" y="792559"/>
            <a:ext cx="11858905" cy="742950"/>
          </a:xfrm>
          <a:prstGeom prst="rect">
            <a:avLst/>
          </a:prstGeom>
        </p:spPr>
        <p:txBody>
          <a:bodyPr lIns="0" tIns="0" rIns="0" bIns="0" rtlCol="0" anchor="t">
            <a:spAutoFit/>
          </a:bodyPr>
          <a:lstStyle/>
          <a:p>
            <a:pPr algn="l">
              <a:lnSpc>
                <a:spcPts val="5999"/>
              </a:lnSpc>
            </a:pPr>
            <a:r>
              <a:rPr lang="en-US" sz="4999">
                <a:solidFill>
                  <a:srgbClr val="000000"/>
                </a:solidFill>
                <a:latin typeface="Roca Two"/>
                <a:ea typeface="Roca Two"/>
                <a:cs typeface="Roca Two"/>
                <a:sym typeface="Roca Two"/>
              </a:rPr>
              <a:t>VERONICA WIPES THE FACE OF JESUS</a:t>
            </a:r>
          </a:p>
        </p:txBody>
      </p:sp>
      <p:sp>
        <p:nvSpPr>
          <p:cNvPr id="19" name="TextBox 19"/>
          <p:cNvSpPr txBox="1"/>
          <p:nvPr/>
        </p:nvSpPr>
        <p:spPr>
          <a:xfrm>
            <a:off x="477254" y="527400"/>
            <a:ext cx="668060" cy="1698643"/>
          </a:xfrm>
          <a:prstGeom prst="rect">
            <a:avLst/>
          </a:prstGeom>
        </p:spPr>
        <p:txBody>
          <a:bodyPr lIns="0" tIns="0" rIns="0" bIns="0" rtlCol="0" anchor="t">
            <a:spAutoFit/>
          </a:bodyPr>
          <a:lstStyle/>
          <a:p>
            <a:pPr algn="l">
              <a:lnSpc>
                <a:spcPts val="13999"/>
              </a:lnSpc>
            </a:pPr>
            <a:r>
              <a:rPr lang="en-US" sz="9999">
                <a:solidFill>
                  <a:srgbClr val="000000"/>
                </a:solidFill>
                <a:latin typeface="Roca Two"/>
                <a:ea typeface="Roca Two"/>
                <a:cs typeface="Roca Two"/>
                <a:sym typeface="Roca Two"/>
              </a:rPr>
              <a:t>7</a:t>
            </a:r>
          </a:p>
        </p:txBody>
      </p:sp>
      <p:sp>
        <p:nvSpPr>
          <p:cNvPr id="20" name="TextBox 20"/>
          <p:cNvSpPr txBox="1"/>
          <p:nvPr/>
        </p:nvSpPr>
        <p:spPr>
          <a:xfrm>
            <a:off x="477254" y="2324166"/>
            <a:ext cx="11837390" cy="1085851"/>
          </a:xfrm>
          <a:prstGeom prst="rect">
            <a:avLst/>
          </a:prstGeom>
        </p:spPr>
        <p:txBody>
          <a:bodyPr lIns="0" tIns="0" rIns="0" bIns="0" rtlCol="0" anchor="t">
            <a:spAutoFit/>
          </a:bodyPr>
          <a:lstStyle/>
          <a:p>
            <a:pPr algn="just">
              <a:lnSpc>
                <a:spcPts val="4199"/>
              </a:lnSpc>
            </a:pPr>
            <a:r>
              <a:rPr lang="en-US" sz="2999">
                <a:solidFill>
                  <a:srgbClr val="000000"/>
                </a:solidFill>
                <a:latin typeface="Goudy"/>
                <a:ea typeface="Goudy"/>
                <a:cs typeface="Goudy"/>
                <a:sym typeface="Goudy"/>
              </a:rPr>
              <a:t>V. We adore you, O Christ, and we praise you.</a:t>
            </a:r>
          </a:p>
          <a:p>
            <a:pPr algn="just">
              <a:lnSpc>
                <a:spcPts val="4199"/>
              </a:lnSpc>
            </a:pPr>
            <a:r>
              <a:rPr lang="en-US" sz="2999" b="1">
                <a:solidFill>
                  <a:srgbClr val="000000"/>
                </a:solidFill>
                <a:latin typeface="Goudy Bold"/>
                <a:ea typeface="Goudy Bold"/>
                <a:cs typeface="Goudy Bold"/>
                <a:sym typeface="Goudy Bold"/>
              </a:rPr>
              <a:t>R. Because by your holy Cross, you have redeemed the world.</a:t>
            </a:r>
          </a:p>
        </p:txBody>
      </p:sp>
      <p:sp>
        <p:nvSpPr>
          <p:cNvPr id="21" name="Freeform 21"/>
          <p:cNvSpPr/>
          <p:nvPr/>
        </p:nvSpPr>
        <p:spPr>
          <a:xfrm>
            <a:off x="16399627" y="7600140"/>
            <a:ext cx="1518942" cy="551256"/>
          </a:xfrm>
          <a:custGeom>
            <a:avLst/>
            <a:gdLst/>
            <a:ahLst/>
            <a:cxnLst/>
            <a:rect l="l" t="t" r="r" b="b"/>
            <a:pathLst>
              <a:path w="1518942" h="551256">
                <a:moveTo>
                  <a:pt x="0" y="0"/>
                </a:moveTo>
                <a:lnTo>
                  <a:pt x="1518942" y="0"/>
                </a:lnTo>
                <a:lnTo>
                  <a:pt x="1518942" y="551257"/>
                </a:lnTo>
                <a:lnTo>
                  <a:pt x="0" y="551257"/>
                </a:lnTo>
                <a:lnTo>
                  <a:pt x="0" y="0"/>
                </a:lnTo>
                <a:close/>
              </a:path>
            </a:pathLst>
          </a:custGeom>
          <a:blipFill>
            <a:blip r:embed="rId3">
              <a:extLst>
                <a:ext uri="{96DAC541-7B7A-43D3-8B79-37D633B846F1}">
                  <asvg:svgBlip xmlns:asvg="http://schemas.microsoft.com/office/drawing/2016/SVG/main" r:embed="rId4"/>
                </a:ext>
              </a:extLst>
            </a:blip>
            <a:stretch>
              <a:fillRect l="-44148" t="-210003" r="-23097"/>
            </a:stretch>
          </a:blipFill>
        </p:spPr>
        <p:txBody>
          <a:bodyPr/>
          <a:lstStyle/>
          <a:p>
            <a:endParaRPr lang="en-GB"/>
          </a:p>
        </p:txBody>
      </p:sp>
      <p:sp>
        <p:nvSpPr>
          <p:cNvPr id="22" name="Freeform 22"/>
          <p:cNvSpPr/>
          <p:nvPr/>
        </p:nvSpPr>
        <p:spPr>
          <a:xfrm>
            <a:off x="14066462" y="543216"/>
            <a:ext cx="3852107" cy="3698615"/>
          </a:xfrm>
          <a:custGeom>
            <a:avLst/>
            <a:gdLst/>
            <a:ahLst/>
            <a:cxnLst/>
            <a:rect l="l" t="t" r="r" b="b"/>
            <a:pathLst>
              <a:path w="3852107" h="3698615">
                <a:moveTo>
                  <a:pt x="0" y="0"/>
                </a:moveTo>
                <a:lnTo>
                  <a:pt x="3852107" y="0"/>
                </a:lnTo>
                <a:lnTo>
                  <a:pt x="3852107" y="3698614"/>
                </a:lnTo>
                <a:lnTo>
                  <a:pt x="0" y="3698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TextBox 23"/>
          <p:cNvSpPr txBox="1"/>
          <p:nvPr/>
        </p:nvSpPr>
        <p:spPr>
          <a:xfrm>
            <a:off x="477254" y="8559772"/>
            <a:ext cx="17238241" cy="1033781"/>
          </a:xfrm>
          <a:prstGeom prst="rect">
            <a:avLst/>
          </a:prstGeom>
        </p:spPr>
        <p:txBody>
          <a:bodyPr lIns="0" tIns="0" rIns="0" bIns="0" rtlCol="0" anchor="t">
            <a:spAutoFit/>
          </a:bodyPr>
          <a:lstStyle/>
          <a:p>
            <a:pPr algn="just">
              <a:lnSpc>
                <a:spcPts val="3919"/>
              </a:lnSpc>
            </a:pPr>
            <a:r>
              <a:rPr lang="en-US" sz="2799" b="1">
                <a:solidFill>
                  <a:srgbClr val="750D03"/>
                </a:solidFill>
                <a:latin typeface="Goudy Bold"/>
                <a:ea typeface="Goudy Bold"/>
                <a:cs typeface="Goudy Bold"/>
                <a:sym typeface="Goudy Bold"/>
              </a:rPr>
              <a:t>I love you, Jesus, my love above all things and I repent with my whole heart of having offended you. Never permit me to separate myself from you again, Grant that I may love you always, and then do with me what you will.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3769</Words>
  <Application>Microsoft Office PowerPoint</Application>
  <PresentationFormat>Custom</PresentationFormat>
  <Paragraphs>192</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Roca Two Bold</vt:lpstr>
      <vt:lpstr>Calibri</vt:lpstr>
      <vt:lpstr>Goudy Italics</vt:lpstr>
      <vt:lpstr>Arial</vt:lpstr>
      <vt:lpstr>Roca Two</vt:lpstr>
      <vt:lpstr>Goudy Bold</vt:lpstr>
      <vt:lpstr>Goudy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Stations of the Cross (WYD)</dc:title>
  <cp:lastModifiedBy>Siân Thomas-Cullinan</cp:lastModifiedBy>
  <cp:revision>3</cp:revision>
  <dcterms:created xsi:type="dcterms:W3CDTF">2006-08-16T00:00:00Z</dcterms:created>
  <dcterms:modified xsi:type="dcterms:W3CDTF">2025-12-23T13:56:46Z</dcterms:modified>
  <dc:identifier>DAF52_pOHQw</dc:identifier>
</cp:coreProperties>
</file>